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3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5"/>
  </p:notesMasterIdLst>
  <p:sldIdLst>
    <p:sldId id="287" r:id="rId2"/>
    <p:sldId id="256" r:id="rId3"/>
    <p:sldId id="257" r:id="rId4"/>
    <p:sldId id="259" r:id="rId5"/>
    <p:sldId id="258" r:id="rId6"/>
    <p:sldId id="261" r:id="rId7"/>
    <p:sldId id="260" r:id="rId8"/>
    <p:sldId id="262" r:id="rId9"/>
    <p:sldId id="263" r:id="rId10"/>
    <p:sldId id="264" r:id="rId11"/>
    <p:sldId id="266" r:id="rId12"/>
    <p:sldId id="265"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8" r:id="rId34"/>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pGcdpsQWEENgO0JXWvJsxg" hashData="XVFFrM8aScmV1W7vQD7eg3W83OE"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99"/>
    <a:srgbClr val="CCCC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40" autoAdjust="0"/>
    <p:restoredTop sz="94660" autoAdjust="0"/>
  </p:normalViewPr>
  <p:slideViewPr>
    <p:cSldViewPr>
      <p:cViewPr varScale="1">
        <p:scale>
          <a:sx n="107" d="100"/>
          <a:sy n="107" d="100"/>
        </p:scale>
        <p:origin x="-1098" y="-9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457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endParaRPr lang="en-US"/>
          </a:p>
        </p:txBody>
      </p:sp>
      <p:sp>
        <p:nvSpPr>
          <p:cNvPr id="24579"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en-US"/>
          </a:p>
        </p:txBody>
      </p:sp>
      <p:sp>
        <p:nvSpPr>
          <p:cNvPr id="24580" name="Rectangle 4"/>
          <p:cNvSpPr>
            <a:spLocks noRo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24581"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24582"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en-US"/>
          </a:p>
        </p:txBody>
      </p:sp>
      <p:sp>
        <p:nvSpPr>
          <p:cNvPr id="24583"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7165CC00-B7EF-499E-8567-80B3960F8DEE}" type="slidenum">
              <a:rPr lang="en-US"/>
              <a:pPr/>
              <a:t>‹#›</a:t>
            </a:fld>
            <a:endParaRPr lang="en-U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mn-cs"/>
      </a:defRPr>
    </a:lvl1pPr>
    <a:lvl2pPr marL="457200" algn="l" rtl="0" fontAlgn="base">
      <a:spcBef>
        <a:spcPct val="30000"/>
      </a:spcBef>
      <a:spcAft>
        <a:spcPct val="0"/>
      </a:spcAft>
      <a:defRPr sz="1200" kern="1200">
        <a:solidFill>
          <a:schemeClr val="tx1"/>
        </a:solidFill>
        <a:latin typeface="Arial" charset="0"/>
        <a:ea typeface="+mn-ea"/>
        <a:cs typeface="+mn-cs"/>
      </a:defRPr>
    </a:lvl2pPr>
    <a:lvl3pPr marL="914400" algn="l" rtl="0" fontAlgn="base">
      <a:spcBef>
        <a:spcPct val="30000"/>
      </a:spcBef>
      <a:spcAft>
        <a:spcPct val="0"/>
      </a:spcAft>
      <a:defRPr sz="1200" kern="1200">
        <a:solidFill>
          <a:schemeClr val="tx1"/>
        </a:solidFill>
        <a:latin typeface="Arial" charset="0"/>
        <a:ea typeface="+mn-ea"/>
        <a:cs typeface="+mn-cs"/>
      </a:defRPr>
    </a:lvl3pPr>
    <a:lvl4pPr marL="1371600" algn="l" rtl="0" fontAlgn="base">
      <a:spcBef>
        <a:spcPct val="30000"/>
      </a:spcBef>
      <a:spcAft>
        <a:spcPct val="0"/>
      </a:spcAft>
      <a:defRPr sz="1200" kern="1200">
        <a:solidFill>
          <a:schemeClr val="tx1"/>
        </a:solidFill>
        <a:latin typeface="Arial" charset="0"/>
        <a:ea typeface="+mn-ea"/>
        <a:cs typeface="+mn-cs"/>
      </a:defRPr>
    </a:lvl4pPr>
    <a:lvl5pPr marL="1828800" algn="l" rtl="0" fontAlgn="base">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C2599F19-4C8D-4345-A15C-1533F402D9EA}" type="slidenum">
              <a:rPr lang="en-US"/>
              <a:pPr/>
              <a:t>‹#›</a:t>
            </a:fld>
            <a:endParaRPr lang="en-US"/>
          </a:p>
        </p:txBody>
      </p:sp>
    </p:spTree>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D8FCFADA-2A45-4662-9E0D-92516469C924}" type="slidenum">
              <a:rPr lang="en-US"/>
              <a:pPr/>
              <a:t>‹#›</a:t>
            </a:fld>
            <a:endParaRPr lang="en-US"/>
          </a:p>
        </p:txBody>
      </p:sp>
    </p:spTree>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D29BEA21-81A9-4062-926A-20C1D8E94A95}" type="slidenum">
              <a:rPr lang="en-US"/>
              <a:pPr/>
              <a:t>‹#›</a:t>
            </a:fld>
            <a:endParaRPr lang="en-US"/>
          </a:p>
        </p:txBody>
      </p:sp>
    </p:spTree>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E17EE614-DACE-4E55-BDC6-7C08A6BEDDA7}" type="slidenum">
              <a:rPr lang="en-US"/>
              <a:pPr/>
              <a:t>‹#›</a:t>
            </a:fld>
            <a:endParaRPr lang="en-US"/>
          </a:p>
        </p:txBody>
      </p:sp>
    </p:spTree>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endParaRPr lang="en-US"/>
          </a:p>
        </p:txBody>
      </p:sp>
      <p:sp>
        <p:nvSpPr>
          <p:cNvPr id="8" name="Footer Placeholder 7"/>
          <p:cNvSpPr>
            <a:spLocks noGrp="1"/>
          </p:cNvSpPr>
          <p:nvPr>
            <p:ph type="ftr" sz="quarter" idx="11"/>
          </p:nvPr>
        </p:nvSpPr>
        <p:spPr/>
        <p:txBody>
          <a:bodyPr/>
          <a:lstStyle>
            <a:lvl1pPr>
              <a:defRPr/>
            </a:lvl1pPr>
          </a:lstStyle>
          <a:p>
            <a:endParaRPr lang="en-US"/>
          </a:p>
        </p:txBody>
      </p:sp>
      <p:sp>
        <p:nvSpPr>
          <p:cNvPr id="9" name="Slide Number Placeholder 8"/>
          <p:cNvSpPr>
            <a:spLocks noGrp="1"/>
          </p:cNvSpPr>
          <p:nvPr>
            <p:ph type="sldNum" sz="quarter" idx="12"/>
          </p:nvPr>
        </p:nvSpPr>
        <p:spPr/>
        <p:txBody>
          <a:bodyPr/>
          <a:lstStyle>
            <a:lvl1pPr>
              <a:defRPr/>
            </a:lvl1pPr>
          </a:lstStyle>
          <a:p>
            <a:fld id="{92E2CFEE-E2F3-4718-9FE1-EA96DD81DE45}" type="slidenum">
              <a:rPr lang="en-US"/>
              <a:pPr/>
              <a:t>‹#›</a:t>
            </a:fld>
            <a:endParaRPr lang="en-US"/>
          </a:p>
        </p:txBody>
      </p:sp>
    </p:spTree>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endParaRPr lang="en-US"/>
          </a:p>
        </p:txBody>
      </p:sp>
      <p:sp>
        <p:nvSpPr>
          <p:cNvPr id="4" name="Footer Placeholder 3"/>
          <p:cNvSpPr>
            <a:spLocks noGrp="1"/>
          </p:cNvSpPr>
          <p:nvPr>
            <p:ph type="ftr" sz="quarter" idx="11"/>
          </p:nvPr>
        </p:nvSpPr>
        <p:spPr/>
        <p:txBody>
          <a:bodyPr/>
          <a:lstStyle>
            <a:lvl1pPr>
              <a:defRPr/>
            </a:lvl1pPr>
          </a:lstStyle>
          <a:p>
            <a:endParaRPr lang="en-US"/>
          </a:p>
        </p:txBody>
      </p:sp>
      <p:sp>
        <p:nvSpPr>
          <p:cNvPr id="5" name="Slide Number Placeholder 4"/>
          <p:cNvSpPr>
            <a:spLocks noGrp="1"/>
          </p:cNvSpPr>
          <p:nvPr>
            <p:ph type="sldNum" sz="quarter" idx="12"/>
          </p:nvPr>
        </p:nvSpPr>
        <p:spPr/>
        <p:txBody>
          <a:bodyPr/>
          <a:lstStyle>
            <a:lvl1pPr>
              <a:defRPr/>
            </a:lvl1pPr>
          </a:lstStyle>
          <a:p>
            <a:fld id="{B1C0DCE1-C679-4662-A5D3-B460C7A3F4EA}" type="slidenum">
              <a:rPr lang="en-US"/>
              <a:pPr/>
              <a:t>‹#›</a:t>
            </a:fld>
            <a:endParaRPr lang="en-US"/>
          </a:p>
        </p:txBody>
      </p:sp>
    </p:spTree>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p>
        </p:txBody>
      </p:sp>
      <p:sp>
        <p:nvSpPr>
          <p:cNvPr id="3" name="Footer Placeholder 2"/>
          <p:cNvSpPr>
            <a:spLocks noGrp="1"/>
          </p:cNvSpPr>
          <p:nvPr>
            <p:ph type="ftr" sz="quarter" idx="11"/>
          </p:nvPr>
        </p:nvSpPr>
        <p:spPr/>
        <p:txBody>
          <a:bodyPr/>
          <a:lstStyle>
            <a:lvl1pPr>
              <a:defRPr/>
            </a:lvl1pPr>
          </a:lstStyle>
          <a:p>
            <a:endParaRPr lang="en-US"/>
          </a:p>
        </p:txBody>
      </p:sp>
      <p:sp>
        <p:nvSpPr>
          <p:cNvPr id="4" name="Slide Number Placeholder 3"/>
          <p:cNvSpPr>
            <a:spLocks noGrp="1"/>
          </p:cNvSpPr>
          <p:nvPr>
            <p:ph type="sldNum" sz="quarter" idx="12"/>
          </p:nvPr>
        </p:nvSpPr>
        <p:spPr/>
        <p:txBody>
          <a:bodyPr/>
          <a:lstStyle>
            <a:lvl1pPr>
              <a:defRPr/>
            </a:lvl1pPr>
          </a:lstStyle>
          <a:p>
            <a:fld id="{E52A4D94-7602-4D56-A8F6-4B17846CAF32}" type="slidenum">
              <a:rPr lang="en-US"/>
              <a:pPr/>
              <a:t>‹#›</a:t>
            </a:fld>
            <a:endParaRPr lang="en-US"/>
          </a:p>
        </p:txBody>
      </p:sp>
    </p:spTree>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3E72FD75-7428-4231-B37A-88875BD9BD5F}" type="slidenum">
              <a:rPr lang="en-US"/>
              <a:pPr/>
              <a:t>‹#›</a:t>
            </a:fld>
            <a:endParaRPr lang="en-US"/>
          </a:p>
        </p:txBody>
      </p:sp>
    </p:spTree>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88EF9064-AB66-42A1-B1F7-0D745743CF1C}" type="slidenum">
              <a:rPr lang="en-US"/>
              <a:pPr/>
              <a:t>‹#›</a:t>
            </a:fld>
            <a:endParaRPr lang="en-US"/>
          </a:p>
        </p:txBody>
      </p:sp>
    </p:spTree>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B0BD0167-2845-4716-8E07-639C792C0FD8}" type="slidenum">
              <a:rPr lang="en-US"/>
              <a:pPr/>
              <a:t>‹#›</a:t>
            </a:fld>
            <a:endParaRPr lang="en-US"/>
          </a:p>
        </p:txBody>
      </p:sp>
    </p:spTree>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BC079A8A-7571-49D0-9459-7CAC2B4F7C53}" type="slidenum">
              <a:rPr lang="en-US"/>
              <a:pPr/>
              <a:t>‹#›</a:t>
            </a:fld>
            <a:endParaRPr lang="en-US"/>
          </a:p>
        </p:txBody>
      </p:sp>
    </p:spTree>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n-U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n-U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9B31A437-C79E-4A0C-9B0B-34701C3E3066}" type="slidenum">
              <a:rPr lang="en-US"/>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audio" Target="../media/audio2.wav"/><Relationship Id="rId1" Type="http://schemas.openxmlformats.org/officeDocument/2006/relationships/slideLayout" Target="../slideLayouts/slideLayout7.xml"/><Relationship Id="rId4" Type="http://schemas.openxmlformats.org/officeDocument/2006/relationships/image" Target="../media/image21.jpeg"/></Relationships>
</file>

<file path=ppt/slides/_rels/slide32.xml.rels><?xml version="1.0" encoding="UTF-8" standalone="yes"?>
<Relationships xmlns="http://schemas.openxmlformats.org/package/2006/relationships"><Relationship Id="rId2" Type="http://schemas.openxmlformats.org/officeDocument/2006/relationships/audio" Target="../media/audio3.wav"/><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2.gif"/><Relationship Id="rId2" Type="http://schemas.openxmlformats.org/officeDocument/2006/relationships/audio" Target="../media/audio4.wav"/><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0099"/>
        </a:solidFill>
        <a:effectLst/>
      </p:bgPr>
    </p:bg>
    <p:spTree>
      <p:nvGrpSpPr>
        <p:cNvPr id="1" name=""/>
        <p:cNvGrpSpPr/>
        <p:nvPr/>
      </p:nvGrpSpPr>
      <p:grpSpPr>
        <a:xfrm>
          <a:off x="0" y="0"/>
          <a:ext cx="0" cy="0"/>
          <a:chOff x="0" y="0"/>
          <a:chExt cx="0" cy="0"/>
        </a:xfrm>
      </p:grpSpPr>
      <p:sp>
        <p:nvSpPr>
          <p:cNvPr id="5" name="Rectangle 4"/>
          <p:cNvSpPr/>
          <p:nvPr/>
        </p:nvSpPr>
        <p:spPr>
          <a:xfrm>
            <a:off x="685800" y="2590800"/>
            <a:ext cx="7879080" cy="3847207"/>
          </a:xfrm>
          <a:prstGeom prst="rect">
            <a:avLst/>
          </a:prstGeom>
          <a:noFill/>
        </p:spPr>
        <p:txBody>
          <a:bodyPr wrap="none" lIns="91440" tIns="45720" rIns="91440" bIns="45720">
            <a:spAutoFit/>
          </a:bodyPr>
          <a:lstStyle/>
          <a:p>
            <a:pPr algn="ctr"/>
            <a:r>
              <a:rPr lang="en-US" sz="5400" b="1" cap="none" spc="0" dirty="0" smtClean="0">
                <a:ln w="17780" cmpd="sng">
                  <a:solidFill>
                    <a:srgbClr val="FFFFFF"/>
                  </a:solidFill>
                  <a:prstDash val="solid"/>
                  <a:miter lim="800000"/>
                </a:ln>
                <a:solidFill>
                  <a:srgbClr val="0070C0"/>
                </a:solidFill>
                <a:effectLst>
                  <a:outerShdw blurRad="50800" algn="tl" rotWithShape="0">
                    <a:srgbClr val="000000"/>
                  </a:outerShdw>
                </a:effectLst>
              </a:rPr>
              <a:t>The following are some</a:t>
            </a:r>
          </a:p>
          <a:p>
            <a:pPr algn="ctr"/>
            <a:r>
              <a:rPr lang="en-US" sz="5400" b="1" dirty="0" smtClean="0">
                <a:ln w="17780" cmpd="sng">
                  <a:solidFill>
                    <a:srgbClr val="FFFFFF"/>
                  </a:solidFill>
                  <a:prstDash val="solid"/>
                  <a:miter lim="800000"/>
                </a:ln>
                <a:solidFill>
                  <a:srgbClr val="0070C0"/>
                </a:solidFill>
                <a:effectLst>
                  <a:outerShdw blurRad="50800" algn="tl" rotWithShape="0">
                    <a:srgbClr val="000000"/>
                  </a:outerShdw>
                </a:effectLst>
              </a:rPr>
              <a:t>Amazing Holes</a:t>
            </a:r>
          </a:p>
          <a:p>
            <a:pPr algn="ctr"/>
            <a:endParaRPr lang="nl-BE" sz="5400" b="1" cap="none" spc="0" dirty="0" smtClean="0">
              <a:ln w="17780" cmpd="sng">
                <a:solidFill>
                  <a:srgbClr val="FFFFFF"/>
                </a:solidFill>
                <a:prstDash val="solid"/>
                <a:miter lim="800000"/>
              </a:ln>
              <a:solidFill>
                <a:srgbClr val="0070C0"/>
              </a:solidFill>
              <a:effectLst>
                <a:outerShdw blurRad="50800" algn="tl" rotWithShape="0">
                  <a:srgbClr val="000000"/>
                </a:outerShdw>
              </a:effectLst>
            </a:endParaRPr>
          </a:p>
          <a:p>
            <a:pPr algn="ctr"/>
            <a:endParaRPr lang="nl-BE" sz="5400" b="1" cap="none" spc="0" dirty="0">
              <a:ln w="17780" cmpd="sng">
                <a:solidFill>
                  <a:srgbClr val="FFFFFF"/>
                </a:solidFill>
                <a:prstDash val="solid"/>
                <a:miter lim="800000"/>
              </a:ln>
              <a:solidFill>
                <a:srgbClr val="0070C0"/>
              </a:solidFill>
              <a:effectLst>
                <a:outerShdw blurRad="50800" algn="tl" rotWithShape="0">
                  <a:srgbClr val="000000"/>
                </a:outerShdw>
              </a:effectLst>
            </a:endParaRPr>
          </a:p>
          <a:p>
            <a:pPr algn="ctr"/>
            <a:r>
              <a:rPr lang="nl-BE" sz="2800" b="1" i="1" dirty="0" smtClean="0">
                <a:ln w="17780" cmpd="sng">
                  <a:solidFill>
                    <a:srgbClr val="FFFFFF"/>
                  </a:solidFill>
                  <a:prstDash val="solid"/>
                  <a:miter lim="800000"/>
                </a:ln>
                <a:solidFill>
                  <a:srgbClr val="0070C0"/>
                </a:solidFill>
                <a:effectLst>
                  <a:outerShdw blurRad="50800" algn="tl" rotWithShape="0">
                    <a:srgbClr val="000000"/>
                  </a:outerShdw>
                </a:effectLst>
              </a:rPr>
              <a:t>(click to advance through the screens)</a:t>
            </a:r>
            <a:endParaRPr lang="en-US" sz="2800" b="1" i="1" cap="none" spc="0" dirty="0">
              <a:ln w="17780" cmpd="sng">
                <a:solidFill>
                  <a:srgbClr val="FFFFFF"/>
                </a:solidFill>
                <a:prstDash val="solid"/>
                <a:miter lim="800000"/>
              </a:ln>
              <a:solidFill>
                <a:srgbClr val="0070C0"/>
              </a:solidFill>
              <a:effectLst>
                <a:outerShdw blurRad="50800" algn="tl" rotWithShape="0">
                  <a:srgbClr val="000000"/>
                </a:outerShdw>
              </a:effectLst>
            </a:endParaRPr>
          </a:p>
        </p:txBody>
      </p:sp>
      <p:pic>
        <p:nvPicPr>
          <p:cNvPr id="35844" name="Picture 4" descr="D:\Bigfun\PPS stuff\luidspreker.gif"/>
          <p:cNvPicPr>
            <a:picLocks noChangeAspect="1" noChangeArrowheads="1"/>
          </p:cNvPicPr>
          <p:nvPr/>
        </p:nvPicPr>
        <p:blipFill>
          <a:blip r:embed="rId2"/>
          <a:srcRect/>
          <a:stretch>
            <a:fillRect/>
          </a:stretch>
        </p:blipFill>
        <p:spPr bwMode="auto">
          <a:xfrm>
            <a:off x="4419600" y="5562600"/>
            <a:ext cx="304800" cy="304800"/>
          </a:xfrm>
          <a:prstGeom prst="rect">
            <a:avLst/>
          </a:prstGeom>
          <a:noFill/>
        </p:spPr>
      </p:pic>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00099"/>
        </a:solidFill>
        <a:effectLst/>
      </p:bgPr>
    </p:bg>
    <p:spTree>
      <p:nvGrpSpPr>
        <p:cNvPr id="1" name=""/>
        <p:cNvGrpSpPr/>
        <p:nvPr/>
      </p:nvGrpSpPr>
      <p:grpSpPr>
        <a:xfrm>
          <a:off x="0" y="0"/>
          <a:ext cx="0" cy="0"/>
          <a:chOff x="0" y="0"/>
          <a:chExt cx="0" cy="0"/>
        </a:xfrm>
      </p:grpSpPr>
      <p:sp>
        <p:nvSpPr>
          <p:cNvPr id="2052" name="Rectangle 4"/>
          <p:cNvSpPr>
            <a:spLocks noGrp="1" noChangeArrowheads="1"/>
          </p:cNvSpPr>
          <p:nvPr>
            <p:ph type="title"/>
          </p:nvPr>
        </p:nvSpPr>
        <p:spPr>
          <a:xfrm>
            <a:off x="-685800" y="0"/>
            <a:ext cx="9829800" cy="6858000"/>
          </a:xfrm>
        </p:spPr>
        <p:txBody>
          <a:bodyPr/>
          <a:lstStyle/>
          <a:p>
            <a:pPr marL="762000" indent="-762000"/>
            <a:r>
              <a:rPr lang="en-US" sz="3200" b="1" i="1" dirty="0" smtClean="0">
                <a:solidFill>
                  <a:srgbClr val="CCCC00"/>
                </a:solidFill>
                <a:latin typeface="Times New Roman" pitchFamily="18" charset="0"/>
              </a:rPr>
              <a:t>      Kimberley </a:t>
            </a:r>
            <a:r>
              <a:rPr lang="en-US" sz="3200" b="1" i="1" dirty="0">
                <a:solidFill>
                  <a:srgbClr val="CCCC00"/>
                </a:solidFill>
                <a:latin typeface="Times New Roman" pitchFamily="18" charset="0"/>
              </a:rPr>
              <a:t>Big Hole – South Africa</a:t>
            </a:r>
            <a:br>
              <a:rPr lang="en-US" sz="3200" b="1" i="1" dirty="0">
                <a:solidFill>
                  <a:srgbClr val="CCCC00"/>
                </a:solidFill>
                <a:latin typeface="Times New Roman" pitchFamily="18" charset="0"/>
              </a:rPr>
            </a:br>
            <a:r>
              <a:rPr lang="en-US" sz="3200" b="1" i="1" dirty="0" smtClean="0">
                <a:solidFill>
                  <a:srgbClr val="CCCC00"/>
                </a:solidFill>
                <a:latin typeface="Times New Roman" pitchFamily="18" charset="0"/>
              </a:rPr>
              <a:t/>
            </a:r>
            <a:br>
              <a:rPr lang="en-US" sz="3200" b="1" i="1" dirty="0" smtClean="0">
                <a:solidFill>
                  <a:srgbClr val="CCCC00"/>
                </a:solidFill>
                <a:latin typeface="Times New Roman" pitchFamily="18" charset="0"/>
              </a:rPr>
            </a:br>
            <a:r>
              <a:rPr lang="en-US" sz="3200" b="1" i="1" dirty="0" smtClean="0">
                <a:solidFill>
                  <a:srgbClr val="CCCC00"/>
                </a:solidFill>
                <a:latin typeface="Times New Roman" pitchFamily="18" charset="0"/>
              </a:rPr>
              <a:t>Apparently </a:t>
            </a:r>
            <a:r>
              <a:rPr lang="en-US" sz="3200" b="1" i="1" dirty="0">
                <a:solidFill>
                  <a:srgbClr val="CCCC00"/>
                </a:solidFill>
                <a:latin typeface="Times New Roman" pitchFamily="18" charset="0"/>
              </a:rPr>
              <a:t>the largest ever hand-dug excavation in the world, this 1097 meter deep mine yielded over 3 tons of diamonds before being closed in 1914.</a:t>
            </a:r>
            <a:br>
              <a:rPr lang="en-US" sz="3200" b="1" i="1" dirty="0">
                <a:solidFill>
                  <a:srgbClr val="CCCC00"/>
                </a:solidFill>
                <a:latin typeface="Times New Roman" pitchFamily="18" charset="0"/>
              </a:rPr>
            </a:br>
            <a:r>
              <a:rPr lang="en-US" sz="3200" b="1" i="1" dirty="0">
                <a:solidFill>
                  <a:srgbClr val="CCCC00"/>
                </a:solidFill>
                <a:latin typeface="Times New Roman" pitchFamily="18" charset="0"/>
              </a:rPr>
              <a:t/>
            </a:r>
            <a:br>
              <a:rPr lang="en-US" sz="3200" b="1" i="1" dirty="0">
                <a:solidFill>
                  <a:srgbClr val="CCCC00"/>
                </a:solidFill>
                <a:latin typeface="Times New Roman" pitchFamily="18" charset="0"/>
              </a:rPr>
            </a:br>
            <a:r>
              <a:rPr lang="en-US" sz="3200" b="1" i="1" dirty="0" smtClean="0">
                <a:solidFill>
                  <a:srgbClr val="CCCC00"/>
                </a:solidFill>
                <a:latin typeface="Times New Roman" pitchFamily="18" charset="0"/>
              </a:rPr>
              <a:t>The </a:t>
            </a:r>
            <a:r>
              <a:rPr lang="en-US" sz="3200" b="1" i="1" dirty="0">
                <a:solidFill>
                  <a:srgbClr val="CCCC00"/>
                </a:solidFill>
                <a:latin typeface="Times New Roman" pitchFamily="18" charset="0"/>
              </a:rPr>
              <a:t>amount of earth removed by workers </a:t>
            </a:r>
            <a:r>
              <a:rPr lang="en-US" sz="3200" b="1" i="1" dirty="0" smtClean="0">
                <a:solidFill>
                  <a:srgbClr val="CCCC00"/>
                </a:solidFill>
                <a:latin typeface="Times New Roman" pitchFamily="18" charset="0"/>
              </a:rPr>
              <a:t>is estimated </a:t>
            </a:r>
            <a:r>
              <a:rPr lang="en-US" sz="3200" b="1" i="1" dirty="0">
                <a:solidFill>
                  <a:srgbClr val="CCCC00"/>
                </a:solidFill>
                <a:latin typeface="Times New Roman" pitchFamily="18" charset="0"/>
              </a:rPr>
              <a:t>to total 22.5 million tons.</a:t>
            </a:r>
            <a:r>
              <a:rPr lang="en-US" sz="3200" i="1" dirty="0">
                <a:latin typeface="Times New Roman" pitchFamily="18" charset="0"/>
              </a:rPr>
              <a:t/>
            </a:r>
            <a:br>
              <a:rPr lang="en-US" sz="3200" i="1" dirty="0">
                <a:latin typeface="Times New Roman" pitchFamily="18" charset="0"/>
              </a:rPr>
            </a:br>
            <a:endParaRPr lang="en-US" sz="3200" i="1" dirty="0">
              <a:latin typeface="Times New Roman" pitchFamily="18" charset="0"/>
            </a:endParaRPr>
          </a:p>
        </p:txBody>
      </p:sp>
    </p:spTree>
  </p:cSld>
  <p:clrMapOvr>
    <a:masterClrMapping/>
  </p:clrMapOvr>
  <p:transition>
    <p:sndAc>
      <p:stSnd loop="1">
        <p:snd r:embed="rId2" name="Bilitis Pourcel.wav"/>
      </p:stSnd>
    </p:sndAc>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0" name="Picture 4" descr="image001"/>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000099"/>
        </a:solidFill>
        <a:effectLst/>
      </p:bgPr>
    </p:bg>
    <p:spTree>
      <p:nvGrpSpPr>
        <p:cNvPr id="1" name=""/>
        <p:cNvGrpSpPr/>
        <p:nvPr/>
      </p:nvGrpSpPr>
      <p:grpSpPr>
        <a:xfrm>
          <a:off x="0" y="0"/>
          <a:ext cx="0" cy="0"/>
          <a:chOff x="0" y="0"/>
          <a:chExt cx="0" cy="0"/>
        </a:xfrm>
      </p:grpSpPr>
      <p:pic>
        <p:nvPicPr>
          <p:cNvPr id="6148" name="Picture 4" descr="image002"/>
          <p:cNvPicPr>
            <a:picLocks noChangeAspect="1" noChangeArrowheads="1"/>
          </p:cNvPicPr>
          <p:nvPr/>
        </p:nvPicPr>
        <p:blipFill>
          <a:blip r:embed="rId2"/>
          <a:srcRect/>
          <a:stretch>
            <a:fillRect/>
          </a:stretch>
        </p:blipFill>
        <p:spPr bwMode="auto">
          <a:xfrm>
            <a:off x="2116138" y="0"/>
            <a:ext cx="4910137" cy="6858000"/>
          </a:xfrm>
          <a:prstGeom prst="rect">
            <a:avLst/>
          </a:prstGeom>
          <a:noFill/>
        </p:spPr>
      </p:pic>
    </p:spTree>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000099"/>
        </a:solidFill>
        <a:effectLst/>
      </p:bgPr>
    </p:bg>
    <p:spTree>
      <p:nvGrpSpPr>
        <p:cNvPr id="1" name=""/>
        <p:cNvGrpSpPr/>
        <p:nvPr/>
      </p:nvGrpSpPr>
      <p:grpSpPr>
        <a:xfrm>
          <a:off x="0" y="0"/>
          <a:ext cx="0" cy="0"/>
          <a:chOff x="0" y="0"/>
          <a:chExt cx="0" cy="0"/>
        </a:xfrm>
      </p:grpSpPr>
      <p:sp>
        <p:nvSpPr>
          <p:cNvPr id="5123" name="Rectangle 3"/>
          <p:cNvSpPr>
            <a:spLocks noGrp="1" noChangeArrowheads="1"/>
          </p:cNvSpPr>
          <p:nvPr>
            <p:ph type="body" idx="1"/>
          </p:nvPr>
        </p:nvSpPr>
        <p:spPr>
          <a:xfrm>
            <a:off x="-152400" y="533400"/>
            <a:ext cx="9144000" cy="6858000"/>
          </a:xfrm>
        </p:spPr>
        <p:txBody>
          <a:bodyPr/>
          <a:lstStyle/>
          <a:p>
            <a:pPr>
              <a:buFontTx/>
              <a:buNone/>
            </a:pPr>
            <a:endParaRPr lang="en-US" dirty="0"/>
          </a:p>
          <a:p>
            <a:pPr>
              <a:buFontTx/>
              <a:buNone/>
            </a:pPr>
            <a:endParaRPr lang="en-US" dirty="0"/>
          </a:p>
          <a:p>
            <a:pPr>
              <a:buFontTx/>
              <a:buNone/>
            </a:pPr>
            <a:endParaRPr lang="en-US" dirty="0"/>
          </a:p>
          <a:p>
            <a:pPr algn="ctr">
              <a:buFontTx/>
              <a:buNone/>
            </a:pPr>
            <a:r>
              <a:rPr lang="en-US" b="1" i="1" dirty="0" smtClean="0">
                <a:solidFill>
                  <a:srgbClr val="CCCC00"/>
                </a:solidFill>
                <a:latin typeface="Times New Roman" pitchFamily="18" charset="0"/>
              </a:rPr>
              <a:t>   Glory </a:t>
            </a:r>
            <a:r>
              <a:rPr lang="en-US" b="1" i="1" dirty="0">
                <a:solidFill>
                  <a:srgbClr val="CCCC00"/>
                </a:solidFill>
                <a:latin typeface="Times New Roman" pitchFamily="18" charset="0"/>
              </a:rPr>
              <a:t>Hole - Monticello Dam</a:t>
            </a:r>
            <a:br>
              <a:rPr lang="en-US" b="1" i="1" dirty="0">
                <a:solidFill>
                  <a:srgbClr val="CCCC00"/>
                </a:solidFill>
                <a:latin typeface="Times New Roman" pitchFamily="18" charset="0"/>
              </a:rPr>
            </a:br>
            <a:r>
              <a:rPr lang="en-US" b="1" i="1" dirty="0">
                <a:solidFill>
                  <a:srgbClr val="CCCC00"/>
                </a:solidFill>
                <a:latin typeface="Times New Roman" pitchFamily="18" charset="0"/>
              </a:rPr>
              <a:t>                       </a:t>
            </a:r>
            <a:br>
              <a:rPr lang="en-US" b="1" i="1" dirty="0">
                <a:solidFill>
                  <a:srgbClr val="CCCC00"/>
                </a:solidFill>
                <a:latin typeface="Times New Roman" pitchFamily="18" charset="0"/>
              </a:rPr>
            </a:br>
            <a:r>
              <a:rPr lang="en-US" b="1" i="1" dirty="0">
                <a:solidFill>
                  <a:srgbClr val="CCCC00"/>
                </a:solidFill>
                <a:latin typeface="Times New Roman" pitchFamily="18" charset="0"/>
              </a:rPr>
              <a:t> A glory hole is used when a dam is at full capacity and water needs to be drained from the reservoir.</a:t>
            </a:r>
            <a:r>
              <a:rPr lang="en-US" b="1" i="1" dirty="0">
                <a:latin typeface="Times New Roman" pitchFamily="18" charset="0"/>
              </a:rPr>
              <a:t/>
            </a:r>
            <a:br>
              <a:rPr lang="en-US" b="1" i="1" dirty="0">
                <a:latin typeface="Times New Roman" pitchFamily="18" charset="0"/>
              </a:rPr>
            </a:br>
            <a:r>
              <a:rPr lang="en-US" dirty="0"/>
              <a:t>                       </a:t>
            </a:r>
            <a:br>
              <a:rPr lang="en-US" dirty="0"/>
            </a:br>
            <a:endParaRPr lang="en-US" dirty="0"/>
          </a:p>
        </p:txBody>
      </p:sp>
    </p:spTree>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000099"/>
        </a:solidFill>
        <a:effectLst/>
      </p:bgPr>
    </p:bg>
    <p:spTree>
      <p:nvGrpSpPr>
        <p:cNvPr id="1" name=""/>
        <p:cNvGrpSpPr/>
        <p:nvPr/>
      </p:nvGrpSpPr>
      <p:grpSpPr>
        <a:xfrm>
          <a:off x="0" y="0"/>
          <a:ext cx="0" cy="0"/>
          <a:chOff x="0" y="0"/>
          <a:chExt cx="0" cy="0"/>
        </a:xfrm>
      </p:grpSpPr>
      <p:pic>
        <p:nvPicPr>
          <p:cNvPr id="8196" name="Picture 4" descr="image003"/>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000099"/>
        </a:solidFill>
        <a:effectLst/>
      </p:bgPr>
    </p:bg>
    <p:spTree>
      <p:nvGrpSpPr>
        <p:cNvPr id="1" name=""/>
        <p:cNvGrpSpPr/>
        <p:nvPr/>
      </p:nvGrpSpPr>
      <p:grpSpPr>
        <a:xfrm>
          <a:off x="0" y="0"/>
          <a:ext cx="0" cy="0"/>
          <a:chOff x="0" y="0"/>
          <a:chExt cx="0" cy="0"/>
        </a:xfrm>
      </p:grpSpPr>
      <p:sp>
        <p:nvSpPr>
          <p:cNvPr id="7171" name="Rectangle 3"/>
          <p:cNvSpPr>
            <a:spLocks noGrp="1" noChangeArrowheads="1"/>
          </p:cNvSpPr>
          <p:nvPr>
            <p:ph type="body" idx="1"/>
          </p:nvPr>
        </p:nvSpPr>
        <p:spPr>
          <a:xfrm>
            <a:off x="-152400" y="0"/>
            <a:ext cx="9144000" cy="6858000"/>
          </a:xfrm>
        </p:spPr>
        <p:txBody>
          <a:bodyPr/>
          <a:lstStyle/>
          <a:p>
            <a:pPr>
              <a:buFontTx/>
              <a:buNone/>
            </a:pPr>
            <a:endParaRPr lang="en-US" dirty="0"/>
          </a:p>
          <a:p>
            <a:pPr>
              <a:buFontTx/>
              <a:buNone/>
            </a:pPr>
            <a:endParaRPr lang="en-US" dirty="0"/>
          </a:p>
          <a:p>
            <a:pPr>
              <a:buFontTx/>
              <a:buNone/>
            </a:pPr>
            <a:endParaRPr lang="en-US" dirty="0"/>
          </a:p>
          <a:p>
            <a:pPr>
              <a:buFontTx/>
              <a:buNone/>
            </a:pPr>
            <a:r>
              <a:rPr lang="en-US" b="1" i="1" dirty="0">
                <a:solidFill>
                  <a:srgbClr val="CCCC00"/>
                </a:solidFill>
                <a:latin typeface="Times New Roman" pitchFamily="18" charset="0"/>
              </a:rPr>
              <a:t>   </a:t>
            </a:r>
          </a:p>
          <a:p>
            <a:pPr algn="ctr">
              <a:buFontTx/>
              <a:buNone/>
            </a:pPr>
            <a:r>
              <a:rPr lang="en-US" b="1" i="1" dirty="0">
                <a:solidFill>
                  <a:srgbClr val="CCCC00"/>
                </a:solidFill>
                <a:latin typeface="Times New Roman" pitchFamily="18" charset="0"/>
              </a:rPr>
              <a:t>   This is the glory hole belonging to Monticello Dam in California and it's the largest in the world, its size enabling it to consume 14,400 cubic feet of water every second.</a:t>
            </a:r>
            <a:br>
              <a:rPr lang="en-US" b="1" i="1" dirty="0">
                <a:solidFill>
                  <a:srgbClr val="CCCC00"/>
                </a:solidFill>
                <a:latin typeface="Times New Roman" pitchFamily="18" charset="0"/>
              </a:rPr>
            </a:br>
            <a:endParaRPr lang="en-US" b="1" i="1" dirty="0">
              <a:solidFill>
                <a:srgbClr val="CCCC00"/>
              </a:solidFill>
              <a:latin typeface="Times New Roman" pitchFamily="18" charset="0"/>
            </a:endParaRPr>
          </a:p>
        </p:txBody>
      </p:sp>
    </p:spTree>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20" name="Picture 4" descr="image004"/>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000099"/>
        </a:solidFill>
        <a:effectLst/>
      </p:bgPr>
    </p:bg>
    <p:spTree>
      <p:nvGrpSpPr>
        <p:cNvPr id="1" name=""/>
        <p:cNvGrpSpPr/>
        <p:nvPr/>
      </p:nvGrpSpPr>
      <p:grpSpPr>
        <a:xfrm>
          <a:off x="0" y="0"/>
          <a:ext cx="0" cy="0"/>
          <a:chOff x="0" y="0"/>
          <a:chExt cx="0" cy="0"/>
        </a:xfrm>
      </p:grpSpPr>
      <p:sp>
        <p:nvSpPr>
          <p:cNvPr id="10243" name="Rectangle 3"/>
          <p:cNvSpPr>
            <a:spLocks noGrp="1" noChangeArrowheads="1"/>
          </p:cNvSpPr>
          <p:nvPr>
            <p:ph type="body" idx="1"/>
          </p:nvPr>
        </p:nvSpPr>
        <p:spPr>
          <a:xfrm>
            <a:off x="-228600" y="228600"/>
            <a:ext cx="9144000" cy="6858000"/>
          </a:xfrm>
        </p:spPr>
        <p:txBody>
          <a:bodyPr/>
          <a:lstStyle/>
          <a:p>
            <a:pPr>
              <a:buFontTx/>
              <a:buNone/>
            </a:pPr>
            <a:endParaRPr lang="en-US" dirty="0"/>
          </a:p>
          <a:p>
            <a:pPr>
              <a:buFontTx/>
              <a:buNone/>
            </a:pPr>
            <a:endParaRPr lang="en-US" dirty="0"/>
          </a:p>
          <a:p>
            <a:pPr>
              <a:buFontTx/>
              <a:buNone/>
            </a:pPr>
            <a:endParaRPr lang="en-US" dirty="0"/>
          </a:p>
          <a:p>
            <a:pPr>
              <a:buFontTx/>
              <a:buNone/>
            </a:pPr>
            <a:endParaRPr lang="en-US" dirty="0"/>
          </a:p>
          <a:p>
            <a:pPr algn="ctr">
              <a:buFontTx/>
              <a:buNone/>
            </a:pPr>
            <a:r>
              <a:rPr lang="en-US" b="1" i="1" dirty="0">
                <a:solidFill>
                  <a:srgbClr val="CCCC00"/>
                </a:solidFill>
                <a:latin typeface="Times New Roman" pitchFamily="18" charset="0"/>
              </a:rPr>
              <a:t>    If you were to jump in for some reason, your slightly damp body would shoot out near the bottom of the dam </a:t>
            </a:r>
          </a:p>
        </p:txBody>
      </p:sp>
    </p:spTree>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8" name="Picture 4" descr="image005"/>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6" name="Picture 4" descr="image006"/>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000099"/>
        </a:solidFill>
        <a:effectLst/>
      </p:bgPr>
    </p:bg>
    <p:spTree>
      <p:nvGrpSpPr>
        <p:cNvPr id="1" name=""/>
        <p:cNvGrpSpPr/>
        <p:nvPr/>
      </p:nvGrpSpPr>
      <p:grpSpPr>
        <a:xfrm>
          <a:off x="0" y="0"/>
          <a:ext cx="0" cy="0"/>
          <a:chOff x="0" y="0"/>
          <a:chExt cx="0" cy="0"/>
        </a:xfrm>
      </p:grpSpPr>
      <p:sp>
        <p:nvSpPr>
          <p:cNvPr id="12291" name="Rectangle 3"/>
          <p:cNvSpPr>
            <a:spLocks noGrp="1" noChangeArrowheads="1"/>
          </p:cNvSpPr>
          <p:nvPr>
            <p:ph type="body" idx="4294967295"/>
          </p:nvPr>
        </p:nvSpPr>
        <p:spPr>
          <a:xfrm>
            <a:off x="-228600" y="0"/>
            <a:ext cx="9144000" cy="6858000"/>
          </a:xfrm>
        </p:spPr>
        <p:txBody>
          <a:bodyPr/>
          <a:lstStyle/>
          <a:p>
            <a:pPr>
              <a:buFontTx/>
              <a:buNone/>
            </a:pPr>
            <a:r>
              <a:rPr lang="en-US" b="1" i="1" dirty="0">
                <a:solidFill>
                  <a:srgbClr val="CCCC00"/>
                </a:solidFill>
                <a:latin typeface="Times New Roman" pitchFamily="18" charset="0"/>
              </a:rPr>
              <a:t>            </a:t>
            </a:r>
          </a:p>
          <a:p>
            <a:pPr>
              <a:buFontTx/>
              <a:buNone/>
            </a:pPr>
            <a:endParaRPr lang="en-US" b="1" i="1" dirty="0">
              <a:solidFill>
                <a:srgbClr val="CCCC00"/>
              </a:solidFill>
              <a:latin typeface="Times New Roman" pitchFamily="18" charset="0"/>
            </a:endParaRPr>
          </a:p>
          <a:p>
            <a:pPr algn="ctr">
              <a:buFontTx/>
              <a:buNone/>
            </a:pPr>
            <a:r>
              <a:rPr lang="en-US" b="1" i="1">
                <a:solidFill>
                  <a:srgbClr val="CCCC00"/>
                </a:solidFill>
                <a:latin typeface="Times New Roman" pitchFamily="18" charset="0"/>
              </a:rPr>
              <a:t>	</a:t>
            </a:r>
            <a:r>
              <a:rPr lang="en-US" b="1" i="1" smtClean="0">
                <a:solidFill>
                  <a:srgbClr val="CCCC00"/>
                </a:solidFill>
                <a:latin typeface="Times New Roman" pitchFamily="18" charset="0"/>
              </a:rPr>
              <a:t>Bingham </a:t>
            </a:r>
            <a:r>
              <a:rPr lang="en-US" b="1" i="1" dirty="0">
                <a:solidFill>
                  <a:srgbClr val="CCCC00"/>
                </a:solidFill>
                <a:latin typeface="Times New Roman" pitchFamily="18" charset="0"/>
              </a:rPr>
              <a:t>Canyon Mine, Utah</a:t>
            </a:r>
            <a:br>
              <a:rPr lang="en-US" b="1" i="1" dirty="0">
                <a:solidFill>
                  <a:srgbClr val="CCCC00"/>
                </a:solidFill>
                <a:latin typeface="Times New Roman" pitchFamily="18" charset="0"/>
              </a:rPr>
            </a:br>
            <a:r>
              <a:rPr lang="en-US" b="1" i="1" dirty="0">
                <a:solidFill>
                  <a:srgbClr val="CCCC00"/>
                </a:solidFill>
                <a:latin typeface="Times New Roman" pitchFamily="18" charset="0"/>
              </a:rPr>
              <a:t>                                         </a:t>
            </a:r>
            <a:br>
              <a:rPr lang="en-US" b="1" i="1" dirty="0">
                <a:solidFill>
                  <a:srgbClr val="CCCC00"/>
                </a:solidFill>
                <a:latin typeface="Times New Roman" pitchFamily="18" charset="0"/>
              </a:rPr>
            </a:br>
            <a:r>
              <a:rPr lang="en-US" b="1" i="1" dirty="0">
                <a:solidFill>
                  <a:srgbClr val="CCCC00"/>
                </a:solidFill>
                <a:latin typeface="Times New Roman" pitchFamily="18" charset="0"/>
              </a:rPr>
              <a:t>        </a:t>
            </a:r>
            <a:br>
              <a:rPr lang="en-US" b="1" i="1" dirty="0">
                <a:solidFill>
                  <a:srgbClr val="CCCC00"/>
                </a:solidFill>
                <a:latin typeface="Times New Roman" pitchFamily="18" charset="0"/>
              </a:rPr>
            </a:br>
            <a:r>
              <a:rPr lang="en-US" b="1" i="1" dirty="0">
                <a:solidFill>
                  <a:srgbClr val="CCCC00"/>
                </a:solidFill>
                <a:latin typeface="Times New Roman" pitchFamily="18" charset="0"/>
              </a:rPr>
              <a:t>This is supposedly the largest man-made excavation on earth. Extraction began in 1863 and still continues today, the pit increasing in size constantly... in its current state the hole is 3/4 mile deep and 2.5 miles wide.</a:t>
            </a:r>
            <a:r>
              <a:rPr lang="en-US" dirty="0"/>
              <a:t/>
            </a:r>
            <a:br>
              <a:rPr lang="en-US" dirty="0"/>
            </a:br>
            <a:endParaRPr lang="en-US" dirty="0"/>
          </a:p>
        </p:txBody>
      </p:sp>
    </p:spTree>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40" name="Picture 4" descr="image007"/>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4" name="Picture 4" descr="image008"/>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000099"/>
        </a:solidFill>
        <a:effectLst/>
      </p:bgPr>
    </p:bg>
    <p:spTree>
      <p:nvGrpSpPr>
        <p:cNvPr id="1" name=""/>
        <p:cNvGrpSpPr/>
        <p:nvPr/>
      </p:nvGrpSpPr>
      <p:grpSpPr>
        <a:xfrm>
          <a:off x="0" y="0"/>
          <a:ext cx="0" cy="0"/>
          <a:chOff x="0" y="0"/>
          <a:chExt cx="0" cy="0"/>
        </a:xfrm>
      </p:grpSpPr>
      <p:sp>
        <p:nvSpPr>
          <p:cNvPr id="16387" name="Rectangle 3"/>
          <p:cNvSpPr>
            <a:spLocks noGrp="1" noChangeArrowheads="1"/>
          </p:cNvSpPr>
          <p:nvPr>
            <p:ph type="body" idx="1"/>
          </p:nvPr>
        </p:nvSpPr>
        <p:spPr>
          <a:xfrm>
            <a:off x="-152400" y="0"/>
            <a:ext cx="9144000" cy="6858000"/>
          </a:xfrm>
        </p:spPr>
        <p:txBody>
          <a:bodyPr/>
          <a:lstStyle/>
          <a:p>
            <a:pPr>
              <a:buFontTx/>
              <a:buNone/>
            </a:pPr>
            <a:r>
              <a:rPr lang="en-US" dirty="0"/>
              <a:t>                      </a:t>
            </a:r>
          </a:p>
          <a:p>
            <a:pPr algn="ctr">
              <a:buFontTx/>
              <a:buNone/>
            </a:pPr>
            <a:r>
              <a:rPr lang="en-US" b="1" i="1" dirty="0" smtClean="0">
                <a:solidFill>
                  <a:srgbClr val="CCCC00"/>
                </a:solidFill>
                <a:latin typeface="Times New Roman" pitchFamily="18" charset="0"/>
              </a:rPr>
              <a:t>   Great </a:t>
            </a:r>
            <a:r>
              <a:rPr lang="en-US" b="1" i="1" dirty="0">
                <a:solidFill>
                  <a:srgbClr val="CCCC00"/>
                </a:solidFill>
                <a:latin typeface="Times New Roman" pitchFamily="18" charset="0"/>
              </a:rPr>
              <a:t>Blue Hole , Belize</a:t>
            </a:r>
            <a:br>
              <a:rPr lang="en-US" b="1" i="1" dirty="0">
                <a:solidFill>
                  <a:srgbClr val="CCCC00"/>
                </a:solidFill>
                <a:latin typeface="Times New Roman" pitchFamily="18" charset="0"/>
              </a:rPr>
            </a:br>
            <a:r>
              <a:rPr lang="en-US" b="1" i="1" dirty="0">
                <a:solidFill>
                  <a:srgbClr val="CCCC00"/>
                </a:solidFill>
                <a:latin typeface="Times New Roman" pitchFamily="18" charset="0"/>
              </a:rPr>
              <a:t>              </a:t>
            </a:r>
            <a:br>
              <a:rPr lang="en-US" b="1" i="1" dirty="0">
                <a:solidFill>
                  <a:srgbClr val="CCCC00"/>
                </a:solidFill>
                <a:latin typeface="Times New Roman" pitchFamily="18" charset="0"/>
              </a:rPr>
            </a:br>
            <a:r>
              <a:rPr lang="en-US" b="1" i="1" dirty="0">
                <a:solidFill>
                  <a:srgbClr val="CCCC00"/>
                </a:solidFill>
                <a:latin typeface="Times New Roman" pitchFamily="18" charset="0"/>
              </a:rPr>
              <a:t>Situated 60 miles off the mainland of Belize is this incredible, geographical phenomenon known as a blue hole. There are numerous blue holes around the world but none as stunning as this one.</a:t>
            </a:r>
            <a:br>
              <a:rPr lang="en-US" b="1" i="1" dirty="0">
                <a:solidFill>
                  <a:srgbClr val="CCCC00"/>
                </a:solidFill>
                <a:latin typeface="Times New Roman" pitchFamily="18" charset="0"/>
              </a:rPr>
            </a:br>
            <a:r>
              <a:rPr lang="en-US" b="1" i="1" dirty="0">
                <a:solidFill>
                  <a:srgbClr val="CCCC00"/>
                </a:solidFill>
                <a:latin typeface="Times New Roman" pitchFamily="18" charset="0"/>
              </a:rPr>
              <a:t/>
            </a:r>
            <a:br>
              <a:rPr lang="en-US" b="1" i="1" dirty="0">
                <a:solidFill>
                  <a:srgbClr val="CCCC00"/>
                </a:solidFill>
                <a:latin typeface="Times New Roman" pitchFamily="18" charset="0"/>
              </a:rPr>
            </a:br>
            <a:r>
              <a:rPr lang="en-US" b="1" i="1" dirty="0">
                <a:solidFill>
                  <a:srgbClr val="CCCC00"/>
                </a:solidFill>
                <a:latin typeface="Times New Roman" pitchFamily="18" charset="0"/>
              </a:rPr>
              <a:t>At surface level the near perfectly circular hole is 1/4 mile wide, the depth in the middle reaching 145 meters.  Obviously the hole is a huge hit with divers</a:t>
            </a:r>
            <a:r>
              <a:rPr lang="en-US" b="1" i="1" dirty="0" smtClean="0">
                <a:solidFill>
                  <a:srgbClr val="CCCC00"/>
                </a:solidFill>
                <a:latin typeface="Times New Roman" pitchFamily="18" charset="0"/>
              </a:rPr>
              <a:t>.</a:t>
            </a:r>
            <a:endParaRPr lang="en-US" dirty="0">
              <a:solidFill>
                <a:srgbClr val="CCCC00"/>
              </a:solidFill>
              <a:latin typeface="Times New Roman" pitchFamily="18" charset="0"/>
            </a:endParaRPr>
          </a:p>
        </p:txBody>
      </p:sp>
    </p:spTree>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2" name="Picture 4" descr="image009"/>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6" name="Picture 4" descr="image010"/>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000099"/>
        </a:solidFill>
        <a:effectLst/>
      </p:bgPr>
    </p:bg>
    <p:spTree>
      <p:nvGrpSpPr>
        <p:cNvPr id="1" name=""/>
        <p:cNvGrpSpPr/>
        <p:nvPr/>
      </p:nvGrpSpPr>
      <p:grpSpPr>
        <a:xfrm>
          <a:off x="0" y="0"/>
          <a:ext cx="0" cy="0"/>
          <a:chOff x="0" y="0"/>
          <a:chExt cx="0" cy="0"/>
        </a:xfrm>
      </p:grpSpPr>
      <p:sp>
        <p:nvSpPr>
          <p:cNvPr id="19459" name="Rectangle 3"/>
          <p:cNvSpPr>
            <a:spLocks noGrp="1" noChangeArrowheads="1"/>
          </p:cNvSpPr>
          <p:nvPr>
            <p:ph type="body" idx="1"/>
          </p:nvPr>
        </p:nvSpPr>
        <p:spPr>
          <a:xfrm>
            <a:off x="-152400" y="0"/>
            <a:ext cx="9144000" cy="6858000"/>
          </a:xfrm>
        </p:spPr>
        <p:txBody>
          <a:bodyPr/>
          <a:lstStyle/>
          <a:p>
            <a:pPr>
              <a:buFontTx/>
              <a:buNone/>
            </a:pPr>
            <a:r>
              <a:rPr lang="en-US" b="1" i="1" dirty="0">
                <a:solidFill>
                  <a:srgbClr val="CCCC00"/>
                </a:solidFill>
                <a:latin typeface="Times New Roman" pitchFamily="18" charset="0"/>
              </a:rPr>
              <a:t>			</a:t>
            </a:r>
          </a:p>
          <a:p>
            <a:pPr algn="ctr">
              <a:buFontTx/>
              <a:buNone/>
            </a:pPr>
            <a:r>
              <a:rPr lang="en-US" b="1" i="1" dirty="0" smtClean="0">
                <a:solidFill>
                  <a:srgbClr val="CCCC00"/>
                </a:solidFill>
                <a:latin typeface="Times New Roman" pitchFamily="18" charset="0"/>
              </a:rPr>
              <a:t>   </a:t>
            </a:r>
            <a:r>
              <a:rPr lang="en-US" b="1" i="1" dirty="0" err="1" smtClean="0">
                <a:solidFill>
                  <a:srgbClr val="CCCC00"/>
                </a:solidFill>
                <a:latin typeface="Times New Roman" pitchFamily="18" charset="0"/>
              </a:rPr>
              <a:t>Mirny</a:t>
            </a:r>
            <a:r>
              <a:rPr lang="en-US" b="1" i="1" dirty="0" smtClean="0">
                <a:solidFill>
                  <a:srgbClr val="CCCC00"/>
                </a:solidFill>
                <a:latin typeface="Times New Roman" pitchFamily="18" charset="0"/>
              </a:rPr>
              <a:t> </a:t>
            </a:r>
            <a:r>
              <a:rPr lang="en-US" b="1" i="1" dirty="0">
                <a:solidFill>
                  <a:srgbClr val="CCCC00"/>
                </a:solidFill>
                <a:latin typeface="Times New Roman" pitchFamily="18" charset="0"/>
              </a:rPr>
              <a:t>Diamond Mine , Serbia</a:t>
            </a:r>
            <a:br>
              <a:rPr lang="en-US" b="1" i="1" dirty="0">
                <a:solidFill>
                  <a:srgbClr val="CCCC00"/>
                </a:solidFill>
                <a:latin typeface="Times New Roman" pitchFamily="18" charset="0"/>
              </a:rPr>
            </a:br>
            <a:r>
              <a:rPr lang="en-US" b="1" i="1" dirty="0">
                <a:solidFill>
                  <a:srgbClr val="CCCC00"/>
                </a:solidFill>
                <a:latin typeface="Times New Roman" pitchFamily="18" charset="0"/>
              </a:rPr>
              <a:t>                                             </a:t>
            </a:r>
            <a:br>
              <a:rPr lang="en-US" b="1" i="1" dirty="0">
                <a:solidFill>
                  <a:srgbClr val="CCCC00"/>
                </a:solidFill>
                <a:latin typeface="Times New Roman" pitchFamily="18" charset="0"/>
              </a:rPr>
            </a:br>
            <a:r>
              <a:rPr lang="en-US" b="1" i="1" dirty="0">
                <a:solidFill>
                  <a:srgbClr val="CCCC00"/>
                </a:solidFill>
                <a:latin typeface="Times New Roman" pitchFamily="18" charset="0"/>
              </a:rPr>
              <a:t>Most people have seen this one.  It's an absolute beast and holds the title of largest open diamond mine in the world at 525 meters deep with a top diameter of 1200 meters. There's even a no-fly zone above the hole due to a few helicopters being sucked in.</a:t>
            </a:r>
            <a:br>
              <a:rPr lang="en-US" b="1" i="1" dirty="0">
                <a:solidFill>
                  <a:srgbClr val="CCCC00"/>
                </a:solidFill>
                <a:latin typeface="Times New Roman" pitchFamily="18" charset="0"/>
              </a:rPr>
            </a:br>
            <a:r>
              <a:rPr lang="en-US" b="1" i="1" dirty="0">
                <a:solidFill>
                  <a:srgbClr val="CCCC00"/>
                </a:solidFill>
                <a:latin typeface="Times New Roman" pitchFamily="18" charset="0"/>
              </a:rPr>
              <a:t>                            </a:t>
            </a:r>
            <a:endParaRPr lang="en-US" b="1" i="1" dirty="0" smtClean="0">
              <a:solidFill>
                <a:srgbClr val="CCCC00"/>
              </a:solidFill>
              <a:latin typeface="Times New Roman" pitchFamily="18" charset="0"/>
            </a:endParaRPr>
          </a:p>
          <a:p>
            <a:pPr algn="ctr">
              <a:buFontTx/>
              <a:buNone/>
            </a:pPr>
            <a:r>
              <a:rPr lang="en-US" b="1" i="1" dirty="0" smtClean="0">
                <a:solidFill>
                  <a:srgbClr val="CCCC00"/>
                </a:solidFill>
                <a:latin typeface="Times New Roman" pitchFamily="18" charset="0"/>
              </a:rPr>
              <a:t>The </a:t>
            </a:r>
            <a:r>
              <a:rPr lang="en-US" b="1" i="1" dirty="0">
                <a:solidFill>
                  <a:srgbClr val="CCCC00"/>
                </a:solidFill>
                <a:latin typeface="Times New Roman" pitchFamily="18" charset="0"/>
              </a:rPr>
              <a:t>red arrow in the second photo </a:t>
            </a:r>
            <a:endParaRPr lang="en-US" b="1" i="1" dirty="0" smtClean="0">
              <a:solidFill>
                <a:srgbClr val="CCCC00"/>
              </a:solidFill>
              <a:latin typeface="Times New Roman" pitchFamily="18" charset="0"/>
            </a:endParaRPr>
          </a:p>
          <a:p>
            <a:pPr algn="ctr">
              <a:buFontTx/>
              <a:buNone/>
            </a:pPr>
            <a:r>
              <a:rPr lang="en-US" b="1" i="1" dirty="0" smtClean="0">
                <a:solidFill>
                  <a:srgbClr val="CCCC00"/>
                </a:solidFill>
                <a:latin typeface="Times New Roman" pitchFamily="18" charset="0"/>
              </a:rPr>
              <a:t>is </a:t>
            </a:r>
            <a:r>
              <a:rPr lang="en-US" b="1" i="1" dirty="0">
                <a:solidFill>
                  <a:srgbClr val="CCCC00"/>
                </a:solidFill>
                <a:latin typeface="Times New Roman" pitchFamily="18" charset="0"/>
              </a:rPr>
              <a:t>pointing to a huge truck.</a:t>
            </a:r>
            <a:br>
              <a:rPr lang="en-US" b="1" i="1" dirty="0">
                <a:solidFill>
                  <a:srgbClr val="CCCC00"/>
                </a:solidFill>
                <a:latin typeface="Times New Roman" pitchFamily="18" charset="0"/>
              </a:rPr>
            </a:br>
            <a:endParaRPr lang="en-US" b="1" i="1" dirty="0">
              <a:solidFill>
                <a:srgbClr val="CCCC00"/>
              </a:solidFill>
              <a:latin typeface="Times New Roman" pitchFamily="18" charset="0"/>
            </a:endParaRPr>
          </a:p>
        </p:txBody>
      </p:sp>
    </p:spTree>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4" name="Picture 4" descr="image011"/>
          <p:cNvPicPr>
            <a:picLocks noChangeAspect="1" noChangeArrowheads="1"/>
          </p:cNvPicPr>
          <p:nvPr/>
        </p:nvPicPr>
        <p:blipFill>
          <a:blip r:embed="rId2"/>
          <a:srcRect/>
          <a:stretch>
            <a:fillRect/>
          </a:stretch>
        </p:blipFill>
        <p:spPr bwMode="auto">
          <a:xfrm>
            <a:off x="0" y="0"/>
            <a:ext cx="9144000" cy="6856413"/>
          </a:xfrm>
          <a:prstGeom prst="rect">
            <a:avLst/>
          </a:prstGeom>
          <a:noFill/>
        </p:spPr>
      </p:pic>
    </p:spTree>
  </p:cSld>
  <p:clrMapOvr>
    <a:masterClrMapping/>
  </p:clrMapOv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8" name="Picture 4" descr="image012"/>
          <p:cNvPicPr>
            <a:picLocks noChangeAspect="1" noChangeArrowheads="1"/>
          </p:cNvPicPr>
          <p:nvPr/>
        </p:nvPicPr>
        <p:blipFill>
          <a:blip r:embed="rId2"/>
          <a:srcRect/>
          <a:stretch>
            <a:fillRect/>
          </a:stretch>
        </p:blipFill>
        <p:spPr bwMode="auto">
          <a:xfrm>
            <a:off x="0" y="0"/>
            <a:ext cx="9144000" cy="6856413"/>
          </a:xfrm>
          <a:prstGeom prst="rect">
            <a:avLst/>
          </a:prstGeom>
          <a:noFill/>
        </p:spPr>
      </p:pic>
    </p:spTree>
  </p:cSld>
  <p:clrMapOvr>
    <a:masterClrMapping/>
  </p:clrMapOv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2" name="Picture 4" descr="image013"/>
          <p:cNvPicPr>
            <a:picLocks noChangeAspect="1" noChangeArrowheads="1"/>
          </p:cNvPicPr>
          <p:nvPr/>
        </p:nvPicPr>
        <p:blipFill>
          <a:blip r:embed="rId2"/>
          <a:srcRect/>
          <a:stretch>
            <a:fillRect/>
          </a:stretch>
        </p:blipFill>
        <p:spPr bwMode="auto">
          <a:xfrm>
            <a:off x="0" y="0"/>
            <a:ext cx="9349364" cy="7010400"/>
          </a:xfrm>
          <a:prstGeom prst="rect">
            <a:avLst/>
          </a:prstGeom>
          <a:noFill/>
        </p:spPr>
      </p:pic>
    </p:spTree>
  </p:cSld>
  <p:clrMapOvr>
    <a:masterClrMapping/>
  </p:clrMapOv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000099"/>
        </a:solidFill>
        <a:effectLst/>
      </p:bgPr>
    </p:bg>
    <p:spTree>
      <p:nvGrpSpPr>
        <p:cNvPr id="1" name=""/>
        <p:cNvGrpSpPr/>
        <p:nvPr/>
      </p:nvGrpSpPr>
      <p:grpSpPr>
        <a:xfrm>
          <a:off x="0" y="0"/>
          <a:ext cx="0" cy="0"/>
          <a:chOff x="0" y="0"/>
          <a:chExt cx="0" cy="0"/>
        </a:xfrm>
      </p:grpSpPr>
      <p:sp>
        <p:nvSpPr>
          <p:cNvPr id="23555" name="Rectangle 3"/>
          <p:cNvSpPr>
            <a:spLocks noGrp="1" noChangeArrowheads="1"/>
          </p:cNvSpPr>
          <p:nvPr>
            <p:ph type="body" idx="1"/>
          </p:nvPr>
        </p:nvSpPr>
        <p:spPr>
          <a:xfrm>
            <a:off x="0" y="0"/>
            <a:ext cx="9144000" cy="6858000"/>
          </a:xfrm>
        </p:spPr>
        <p:txBody>
          <a:bodyPr/>
          <a:lstStyle/>
          <a:p>
            <a:pPr>
              <a:lnSpc>
                <a:spcPct val="80000"/>
              </a:lnSpc>
              <a:buFontTx/>
              <a:buNone/>
            </a:pPr>
            <a:endParaRPr lang="en-US" b="1" i="1" dirty="0">
              <a:solidFill>
                <a:srgbClr val="CCCC00"/>
              </a:solidFill>
              <a:latin typeface="Times New Roman" pitchFamily="18" charset="0"/>
            </a:endParaRPr>
          </a:p>
          <a:p>
            <a:pPr>
              <a:lnSpc>
                <a:spcPct val="80000"/>
              </a:lnSpc>
              <a:buFontTx/>
              <a:buNone/>
            </a:pPr>
            <a:endParaRPr lang="en-US" b="1" i="1" dirty="0">
              <a:solidFill>
                <a:srgbClr val="CCCC00"/>
              </a:solidFill>
              <a:latin typeface="Times New Roman" pitchFamily="18" charset="0"/>
            </a:endParaRPr>
          </a:p>
          <a:p>
            <a:pPr algn="ctr">
              <a:lnSpc>
                <a:spcPct val="80000"/>
              </a:lnSpc>
              <a:buFontTx/>
              <a:buNone/>
            </a:pPr>
            <a:r>
              <a:rPr lang="en-US" b="1" i="1" dirty="0">
                <a:solidFill>
                  <a:srgbClr val="CCCC00"/>
                </a:solidFill>
                <a:latin typeface="Times New Roman" pitchFamily="18" charset="0"/>
              </a:rPr>
              <a:t>	</a:t>
            </a:r>
            <a:r>
              <a:rPr lang="en-US" b="1" i="1" dirty="0" err="1" smtClean="0">
                <a:solidFill>
                  <a:srgbClr val="CCCC00"/>
                </a:solidFill>
                <a:latin typeface="Times New Roman" pitchFamily="18" charset="0"/>
              </a:rPr>
              <a:t>Diavik</a:t>
            </a:r>
            <a:r>
              <a:rPr lang="en-US" b="1" i="1" dirty="0" smtClean="0">
                <a:solidFill>
                  <a:srgbClr val="CCCC00"/>
                </a:solidFill>
                <a:latin typeface="Times New Roman" pitchFamily="18" charset="0"/>
              </a:rPr>
              <a:t> </a:t>
            </a:r>
            <a:r>
              <a:rPr lang="en-US" b="1" i="1" dirty="0">
                <a:solidFill>
                  <a:srgbClr val="CCCC00"/>
                </a:solidFill>
                <a:latin typeface="Times New Roman" pitchFamily="18" charset="0"/>
              </a:rPr>
              <a:t>Mine, Canada</a:t>
            </a:r>
            <a:br>
              <a:rPr lang="en-US" b="1" i="1" dirty="0">
                <a:solidFill>
                  <a:srgbClr val="CCCC00"/>
                </a:solidFill>
                <a:latin typeface="Times New Roman" pitchFamily="18" charset="0"/>
              </a:rPr>
            </a:br>
            <a:endParaRPr lang="en-US" b="1" i="1" dirty="0" smtClean="0">
              <a:solidFill>
                <a:srgbClr val="CCCC00"/>
              </a:solidFill>
              <a:latin typeface="Times New Roman" pitchFamily="18" charset="0"/>
            </a:endParaRPr>
          </a:p>
          <a:p>
            <a:pPr algn="ctr">
              <a:lnSpc>
                <a:spcPct val="80000"/>
              </a:lnSpc>
              <a:buFontTx/>
              <a:buNone/>
            </a:pPr>
            <a:endParaRPr lang="en-US" b="1" i="1" dirty="0">
              <a:solidFill>
                <a:srgbClr val="CCCC00"/>
              </a:solidFill>
              <a:latin typeface="Times New Roman" pitchFamily="18" charset="0"/>
            </a:endParaRPr>
          </a:p>
          <a:p>
            <a:pPr algn="ctr">
              <a:lnSpc>
                <a:spcPct val="80000"/>
              </a:lnSpc>
              <a:buFontTx/>
              <a:buNone/>
            </a:pPr>
            <a:r>
              <a:rPr lang="en-US" b="1" i="1" dirty="0" smtClean="0">
                <a:solidFill>
                  <a:srgbClr val="CCCC00"/>
                </a:solidFill>
                <a:latin typeface="Times New Roman" pitchFamily="18" charset="0"/>
              </a:rPr>
              <a:t>This </a:t>
            </a:r>
            <a:r>
              <a:rPr lang="en-US" b="1" i="1" dirty="0">
                <a:solidFill>
                  <a:srgbClr val="CCCC00"/>
                </a:solidFill>
                <a:latin typeface="Times New Roman" pitchFamily="18" charset="0"/>
              </a:rPr>
              <a:t>incredible mine can be found 300km northeast of Yellowknife in </a:t>
            </a:r>
            <a:r>
              <a:rPr lang="en-US" b="1" i="1" dirty="0" smtClean="0">
                <a:solidFill>
                  <a:srgbClr val="CCCC00"/>
                </a:solidFill>
                <a:latin typeface="Times New Roman" pitchFamily="18" charset="0"/>
              </a:rPr>
              <a:t>Canada...</a:t>
            </a:r>
            <a:r>
              <a:rPr lang="en-US" b="1" i="1" dirty="0">
                <a:solidFill>
                  <a:srgbClr val="CCCC00"/>
                </a:solidFill>
                <a:latin typeface="Times New Roman" pitchFamily="18" charset="0"/>
              </a:rPr>
              <a:t/>
            </a:r>
            <a:br>
              <a:rPr lang="en-US" b="1" i="1" dirty="0">
                <a:solidFill>
                  <a:srgbClr val="CCCC00"/>
                </a:solidFill>
                <a:latin typeface="Times New Roman" pitchFamily="18" charset="0"/>
              </a:rPr>
            </a:br>
            <a:r>
              <a:rPr lang="en-US" b="1" i="1" dirty="0">
                <a:solidFill>
                  <a:srgbClr val="CCCC00"/>
                </a:solidFill>
                <a:latin typeface="Times New Roman" pitchFamily="18" charset="0"/>
              </a:rPr>
              <a:t>                       </a:t>
            </a:r>
            <a:br>
              <a:rPr lang="en-US" b="1" i="1" dirty="0">
                <a:solidFill>
                  <a:srgbClr val="CCCC00"/>
                </a:solidFill>
                <a:latin typeface="Times New Roman" pitchFamily="18" charset="0"/>
              </a:rPr>
            </a:br>
            <a:r>
              <a:rPr lang="en-US" b="1" i="1" dirty="0">
                <a:solidFill>
                  <a:srgbClr val="CCCC00"/>
                </a:solidFill>
                <a:latin typeface="Times New Roman" pitchFamily="18" charset="0"/>
              </a:rPr>
              <a:t/>
            </a:r>
            <a:br>
              <a:rPr lang="en-US" b="1" i="1" dirty="0">
                <a:solidFill>
                  <a:srgbClr val="CCCC00"/>
                </a:solidFill>
                <a:latin typeface="Times New Roman" pitchFamily="18" charset="0"/>
              </a:rPr>
            </a:br>
            <a:r>
              <a:rPr lang="en-US" b="1" i="1" dirty="0">
                <a:solidFill>
                  <a:srgbClr val="CCCC00"/>
                </a:solidFill>
                <a:latin typeface="Times New Roman" pitchFamily="18" charset="0"/>
              </a:rPr>
              <a:t>The mine is so huge and the area so remote that it even has its own airport with a runway large enough to accommodate a Boeing 737. </a:t>
            </a:r>
            <a:br>
              <a:rPr lang="en-US" b="1" i="1" dirty="0">
                <a:solidFill>
                  <a:srgbClr val="CCCC00"/>
                </a:solidFill>
                <a:latin typeface="Times New Roman" pitchFamily="18" charset="0"/>
              </a:rPr>
            </a:br>
            <a:endParaRPr lang="en-US" b="1" i="1" dirty="0">
              <a:solidFill>
                <a:srgbClr val="CCCC00"/>
              </a:solidFill>
              <a:latin typeface="Times New Roman" pitchFamily="18" charset="0"/>
            </a:endParaRPr>
          </a:p>
        </p:txBody>
      </p:sp>
    </p:spTree>
  </p:cSld>
  <p:clrMapOvr>
    <a:masterClrMapping/>
  </p:clrMapOv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4" name="Picture 4" descr="image014"/>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000099"/>
        </a:solidFill>
        <a:effectLst/>
      </p:bgPr>
    </p:bg>
    <p:spTree>
      <p:nvGrpSpPr>
        <p:cNvPr id="1" name=""/>
        <p:cNvGrpSpPr/>
        <p:nvPr/>
      </p:nvGrpSpPr>
      <p:grpSpPr>
        <a:xfrm>
          <a:off x="0" y="0"/>
          <a:ext cx="0" cy="0"/>
          <a:chOff x="0" y="0"/>
          <a:chExt cx="0" cy="0"/>
        </a:xfrm>
      </p:grpSpPr>
      <p:sp>
        <p:nvSpPr>
          <p:cNvPr id="26627" name="Rectangle 3"/>
          <p:cNvSpPr>
            <a:spLocks noGrp="1" noChangeArrowheads="1"/>
          </p:cNvSpPr>
          <p:nvPr>
            <p:ph type="body" idx="1"/>
          </p:nvPr>
        </p:nvSpPr>
        <p:spPr>
          <a:xfrm>
            <a:off x="0" y="152400"/>
            <a:ext cx="9144000" cy="6858000"/>
          </a:xfrm>
        </p:spPr>
        <p:txBody>
          <a:bodyPr/>
          <a:lstStyle/>
          <a:p>
            <a:pPr>
              <a:buFontTx/>
              <a:buNone/>
            </a:pPr>
            <a:endParaRPr lang="en-US" b="1" i="1" dirty="0">
              <a:solidFill>
                <a:srgbClr val="CCCC00"/>
              </a:solidFill>
              <a:latin typeface="Times New Roman" pitchFamily="18" charset="0"/>
            </a:endParaRPr>
          </a:p>
          <a:p>
            <a:pPr>
              <a:buFontTx/>
              <a:buNone/>
            </a:pPr>
            <a:endParaRPr lang="en-US" b="1" i="1" dirty="0">
              <a:solidFill>
                <a:srgbClr val="CCCC00"/>
              </a:solidFill>
              <a:latin typeface="Times New Roman" pitchFamily="18" charset="0"/>
            </a:endParaRPr>
          </a:p>
          <a:p>
            <a:pPr>
              <a:buFontTx/>
              <a:buNone/>
            </a:pPr>
            <a:endParaRPr lang="nl-BE" b="1" i="1" dirty="0" smtClean="0">
              <a:solidFill>
                <a:srgbClr val="CCCC00"/>
              </a:solidFill>
              <a:latin typeface="Times New Roman" pitchFamily="18" charset="0"/>
            </a:endParaRPr>
          </a:p>
          <a:p>
            <a:pPr>
              <a:buFontTx/>
              <a:buNone/>
            </a:pPr>
            <a:endParaRPr lang="en-US" b="1" i="1" dirty="0">
              <a:solidFill>
                <a:srgbClr val="CCCC00"/>
              </a:solidFill>
              <a:latin typeface="Times New Roman" pitchFamily="18" charset="0"/>
            </a:endParaRPr>
          </a:p>
          <a:p>
            <a:pPr algn="ctr">
              <a:buFontTx/>
              <a:buNone/>
            </a:pPr>
            <a:r>
              <a:rPr lang="en-US" b="1" i="1" dirty="0" smtClean="0">
                <a:solidFill>
                  <a:srgbClr val="CCCC00"/>
                </a:solidFill>
                <a:latin typeface="Times New Roman" pitchFamily="18" charset="0"/>
              </a:rPr>
              <a:t>It </a:t>
            </a:r>
            <a:r>
              <a:rPr lang="en-US" b="1" i="1" dirty="0">
                <a:solidFill>
                  <a:srgbClr val="CCCC00"/>
                </a:solidFill>
                <a:latin typeface="Times New Roman" pitchFamily="18" charset="0"/>
              </a:rPr>
              <a:t>looks equally as cool </a:t>
            </a:r>
            <a:endParaRPr lang="en-US" b="1" i="1" dirty="0" smtClean="0">
              <a:solidFill>
                <a:srgbClr val="CCCC00"/>
              </a:solidFill>
              <a:latin typeface="Times New Roman" pitchFamily="18" charset="0"/>
            </a:endParaRPr>
          </a:p>
          <a:p>
            <a:pPr algn="ctr">
              <a:buFontTx/>
              <a:buNone/>
            </a:pPr>
            <a:r>
              <a:rPr lang="en-US" b="1" i="1" dirty="0" smtClean="0">
                <a:solidFill>
                  <a:srgbClr val="CCCC00"/>
                </a:solidFill>
                <a:latin typeface="Times New Roman" pitchFamily="18" charset="0"/>
              </a:rPr>
              <a:t>when </a:t>
            </a:r>
            <a:r>
              <a:rPr lang="en-US" b="1" i="1" dirty="0">
                <a:solidFill>
                  <a:srgbClr val="CCCC00"/>
                </a:solidFill>
                <a:latin typeface="Times New Roman" pitchFamily="18" charset="0"/>
              </a:rPr>
              <a:t>the surrounding water is frozen</a:t>
            </a:r>
            <a:r>
              <a:rPr lang="en-US" b="1" i="1" dirty="0" smtClean="0">
                <a:solidFill>
                  <a:srgbClr val="CCCC00"/>
                </a:solidFill>
                <a:latin typeface="Times New Roman" pitchFamily="18" charset="0"/>
              </a:rPr>
              <a:t>.</a:t>
            </a:r>
          </a:p>
          <a:p>
            <a:pPr algn="ctr">
              <a:buFontTx/>
              <a:buNone/>
            </a:pPr>
            <a:r>
              <a:rPr lang="en-US" b="1" i="1" dirty="0" smtClean="0">
                <a:solidFill>
                  <a:srgbClr val="CCCC00"/>
                </a:solidFill>
                <a:latin typeface="Times New Roman" pitchFamily="18" charset="0"/>
              </a:rPr>
              <a:t>This </a:t>
            </a:r>
            <a:r>
              <a:rPr lang="en-US" b="1" i="1" dirty="0">
                <a:solidFill>
                  <a:srgbClr val="CCCC00"/>
                </a:solidFill>
                <a:latin typeface="Times New Roman" pitchFamily="18" charset="0"/>
              </a:rPr>
              <a:t>is when the ice-road truckers bring supplies.</a:t>
            </a:r>
            <a:br>
              <a:rPr lang="en-US" b="1" i="1" dirty="0">
                <a:solidFill>
                  <a:srgbClr val="CCCC00"/>
                </a:solidFill>
                <a:latin typeface="Times New Roman" pitchFamily="18" charset="0"/>
              </a:rPr>
            </a:br>
            <a:endParaRPr lang="en-US" b="1" i="1" dirty="0">
              <a:solidFill>
                <a:srgbClr val="CCCC00"/>
              </a:solidFill>
              <a:latin typeface="Times New Roman" pitchFamily="18" charset="0"/>
            </a:endParaRPr>
          </a:p>
        </p:txBody>
      </p:sp>
    </p:spTree>
  </p:cSld>
  <p:clrMapOvr>
    <a:masterClrMapping/>
  </p:clrMapOv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2" name="Picture 4" descr="image015"/>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000099"/>
        </a:solidFill>
        <a:effectLst/>
      </p:bgPr>
    </p:bg>
    <p:spTree>
      <p:nvGrpSpPr>
        <p:cNvPr id="1" name=""/>
        <p:cNvGrpSpPr/>
        <p:nvPr/>
      </p:nvGrpSpPr>
      <p:grpSpPr>
        <a:xfrm>
          <a:off x="0" y="0"/>
          <a:ext cx="0" cy="0"/>
          <a:chOff x="0" y="0"/>
          <a:chExt cx="0" cy="0"/>
        </a:xfrm>
      </p:grpSpPr>
      <p:sp>
        <p:nvSpPr>
          <p:cNvPr id="28675" name="Rectangle 3"/>
          <p:cNvSpPr>
            <a:spLocks noGrp="1" noChangeArrowheads="1"/>
          </p:cNvSpPr>
          <p:nvPr>
            <p:ph type="body" idx="1"/>
          </p:nvPr>
        </p:nvSpPr>
        <p:spPr>
          <a:xfrm>
            <a:off x="-152400" y="0"/>
            <a:ext cx="9144000" cy="6858000"/>
          </a:xfrm>
        </p:spPr>
        <p:txBody>
          <a:bodyPr/>
          <a:lstStyle/>
          <a:p>
            <a:pPr>
              <a:lnSpc>
                <a:spcPct val="90000"/>
              </a:lnSpc>
              <a:buFontTx/>
              <a:buNone/>
            </a:pPr>
            <a:endParaRPr lang="en-US" b="1" i="1" dirty="0">
              <a:solidFill>
                <a:srgbClr val="CCCC00"/>
              </a:solidFill>
              <a:latin typeface="Times New Roman" pitchFamily="18" charset="0"/>
            </a:endParaRPr>
          </a:p>
          <a:p>
            <a:pPr algn="ctr">
              <a:lnSpc>
                <a:spcPct val="90000"/>
              </a:lnSpc>
              <a:buFontTx/>
              <a:buNone/>
            </a:pPr>
            <a:r>
              <a:rPr lang="en-US" b="1" i="1" dirty="0" smtClean="0">
                <a:solidFill>
                  <a:srgbClr val="CCCC00"/>
                </a:solidFill>
                <a:latin typeface="Times New Roman" pitchFamily="18" charset="0"/>
              </a:rPr>
              <a:t>Sinkhole </a:t>
            </a:r>
            <a:r>
              <a:rPr lang="en-US" b="1" i="1" dirty="0">
                <a:solidFill>
                  <a:srgbClr val="CCCC00"/>
                </a:solidFill>
                <a:latin typeface="Times New Roman" pitchFamily="18" charset="0"/>
              </a:rPr>
              <a:t>, Guatemala</a:t>
            </a:r>
            <a:br>
              <a:rPr lang="en-US" b="1" i="1" dirty="0">
                <a:solidFill>
                  <a:srgbClr val="CCCC00"/>
                </a:solidFill>
                <a:latin typeface="Times New Roman" pitchFamily="18" charset="0"/>
              </a:rPr>
            </a:br>
            <a:r>
              <a:rPr lang="en-US" b="1" i="1" dirty="0">
                <a:solidFill>
                  <a:srgbClr val="CCCC00"/>
                </a:solidFill>
                <a:latin typeface="Times New Roman" pitchFamily="18" charset="0"/>
              </a:rPr>
              <a:t> </a:t>
            </a:r>
            <a:br>
              <a:rPr lang="en-US" b="1" i="1" dirty="0">
                <a:solidFill>
                  <a:srgbClr val="CCCC00"/>
                </a:solidFill>
                <a:latin typeface="Times New Roman" pitchFamily="18" charset="0"/>
              </a:rPr>
            </a:br>
            <a:r>
              <a:rPr lang="en-US" b="1" i="1" dirty="0">
                <a:solidFill>
                  <a:srgbClr val="CCCC00"/>
                </a:solidFill>
                <a:latin typeface="Times New Roman" pitchFamily="18" charset="0"/>
              </a:rPr>
              <a:t>A sinkhole is caused when water (usually rainwater or sewage) is soaked up by the earth on a large scale, resulting in the ground collapsing.</a:t>
            </a:r>
            <a:br>
              <a:rPr lang="en-US" b="1" i="1" dirty="0">
                <a:solidFill>
                  <a:srgbClr val="CCCC00"/>
                </a:solidFill>
                <a:latin typeface="Times New Roman" pitchFamily="18" charset="0"/>
              </a:rPr>
            </a:br>
            <a:r>
              <a:rPr lang="en-US" b="1" i="1" dirty="0">
                <a:solidFill>
                  <a:srgbClr val="CCCC00"/>
                </a:solidFill>
                <a:latin typeface="Times New Roman" pitchFamily="18" charset="0"/>
              </a:rPr>
              <a:t>         </a:t>
            </a:r>
            <a:br>
              <a:rPr lang="en-US" b="1" i="1" dirty="0">
                <a:solidFill>
                  <a:srgbClr val="CCCC00"/>
                </a:solidFill>
                <a:latin typeface="Times New Roman" pitchFamily="18" charset="0"/>
              </a:rPr>
            </a:br>
            <a:r>
              <a:rPr lang="en-US" b="1" i="1" dirty="0">
                <a:solidFill>
                  <a:srgbClr val="CCCC00"/>
                </a:solidFill>
                <a:latin typeface="Times New Roman" pitchFamily="18" charset="0"/>
              </a:rPr>
              <a:t>These photos are of a sinkhole which occurred early this year in Guatemala.  The hole swallowed a dozen homes and killing at least 3 people.</a:t>
            </a:r>
            <a:br>
              <a:rPr lang="en-US" b="1" i="1" dirty="0">
                <a:solidFill>
                  <a:srgbClr val="CCCC00"/>
                </a:solidFill>
                <a:latin typeface="Times New Roman" pitchFamily="18" charset="0"/>
              </a:rPr>
            </a:br>
            <a:r>
              <a:rPr lang="en-US" b="1" i="1" dirty="0">
                <a:solidFill>
                  <a:srgbClr val="CCCC00"/>
                </a:solidFill>
                <a:latin typeface="Times New Roman" pitchFamily="18" charset="0"/>
              </a:rPr>
              <a:t/>
            </a:r>
            <a:br>
              <a:rPr lang="en-US" b="1" i="1" dirty="0">
                <a:solidFill>
                  <a:srgbClr val="CCCC00"/>
                </a:solidFill>
                <a:latin typeface="Times New Roman" pitchFamily="18" charset="0"/>
              </a:rPr>
            </a:br>
            <a:r>
              <a:rPr lang="en-US" b="1" i="1" dirty="0">
                <a:solidFill>
                  <a:srgbClr val="CCCC00"/>
                </a:solidFill>
                <a:latin typeface="Times New Roman" pitchFamily="18" charset="0"/>
              </a:rPr>
              <a:t>Officials blamed the monster of a hole on a ruptured sewage pipe.</a:t>
            </a:r>
            <a:br>
              <a:rPr lang="en-US" b="1" i="1" dirty="0">
                <a:solidFill>
                  <a:srgbClr val="CCCC00"/>
                </a:solidFill>
                <a:latin typeface="Times New Roman" pitchFamily="18" charset="0"/>
              </a:rPr>
            </a:br>
            <a:endParaRPr lang="en-US" b="1" i="1" dirty="0">
              <a:solidFill>
                <a:srgbClr val="CCCC00"/>
              </a:solidFill>
              <a:latin typeface="Times New Roman" pitchFamily="18" charset="0"/>
            </a:endParaRPr>
          </a:p>
        </p:txBody>
      </p:sp>
    </p:spTree>
  </p:cSld>
  <p:clrMapOvr>
    <a:masterClrMapping/>
  </p:clrMapOv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000099"/>
        </a:solidFill>
        <a:effectLst/>
      </p:bgPr>
    </p:bg>
    <p:spTree>
      <p:nvGrpSpPr>
        <p:cNvPr id="1" name=""/>
        <p:cNvGrpSpPr/>
        <p:nvPr/>
      </p:nvGrpSpPr>
      <p:grpSpPr>
        <a:xfrm>
          <a:off x="0" y="0"/>
          <a:ext cx="0" cy="0"/>
          <a:chOff x="0" y="0"/>
          <a:chExt cx="0" cy="0"/>
        </a:xfrm>
      </p:grpSpPr>
      <p:pic>
        <p:nvPicPr>
          <p:cNvPr id="29700" name="Picture 4" descr="image016"/>
          <p:cNvPicPr>
            <a:picLocks noChangeAspect="1" noChangeArrowheads="1"/>
          </p:cNvPicPr>
          <p:nvPr/>
        </p:nvPicPr>
        <p:blipFill>
          <a:blip r:embed="rId2"/>
          <a:srcRect/>
          <a:stretch>
            <a:fillRect/>
          </a:stretch>
        </p:blipFill>
        <p:spPr bwMode="auto">
          <a:xfrm>
            <a:off x="1905000" y="0"/>
            <a:ext cx="5395913" cy="6858000"/>
          </a:xfrm>
          <a:prstGeom prst="rect">
            <a:avLst/>
          </a:prstGeom>
          <a:noFill/>
        </p:spPr>
      </p:pic>
    </p:spTree>
  </p:cSld>
  <p:clrMapOvr>
    <a:masterClrMapping/>
  </p:clrMapOv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4" name="Picture 4" descr="image017"/>
          <p:cNvPicPr>
            <a:picLocks noChangeAspect="1" noChangeArrowheads="1"/>
          </p:cNvPicPr>
          <p:nvPr/>
        </p:nvPicPr>
        <p:blipFill>
          <a:blip r:embed="rId2"/>
          <a:srcRect/>
          <a:stretch>
            <a:fillRect/>
          </a:stretch>
        </p:blipFill>
        <p:spPr bwMode="auto">
          <a:xfrm>
            <a:off x="0" y="0"/>
            <a:ext cx="9296400" cy="6858000"/>
          </a:xfrm>
          <a:prstGeom prst="rect">
            <a:avLst/>
          </a:prstGeom>
          <a:noFill/>
        </p:spPr>
      </p:pic>
    </p:spTree>
  </p:cSld>
  <p:clrMapOvr>
    <a:masterClrMapping/>
  </p:clrMapOv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8" name="Picture 4" descr="image018"/>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000099"/>
        </a:solidFill>
        <a:effectLst/>
      </p:bgPr>
    </p:bg>
    <p:spTree>
      <p:nvGrpSpPr>
        <p:cNvPr id="1" name=""/>
        <p:cNvGrpSpPr/>
        <p:nvPr/>
      </p:nvGrpSpPr>
      <p:grpSpPr>
        <a:xfrm>
          <a:off x="0" y="0"/>
          <a:ext cx="0" cy="0"/>
          <a:chOff x="0" y="0"/>
          <a:chExt cx="0" cy="0"/>
        </a:xfrm>
      </p:grpSpPr>
      <p:sp>
        <p:nvSpPr>
          <p:cNvPr id="32771" name="Rectangle 3"/>
          <p:cNvSpPr>
            <a:spLocks noGrp="1" noChangeArrowheads="1"/>
          </p:cNvSpPr>
          <p:nvPr>
            <p:ph type="body" idx="1"/>
          </p:nvPr>
        </p:nvSpPr>
        <p:spPr>
          <a:xfrm>
            <a:off x="0" y="228600"/>
            <a:ext cx="9144000" cy="6858000"/>
          </a:xfrm>
        </p:spPr>
        <p:txBody>
          <a:bodyPr/>
          <a:lstStyle/>
          <a:p>
            <a:pPr algn="ctr">
              <a:buFontTx/>
              <a:buNone/>
            </a:pPr>
            <a:endParaRPr lang="en-US" sz="4800" b="1" i="1" dirty="0">
              <a:solidFill>
                <a:srgbClr val="CCCC00"/>
              </a:solidFill>
              <a:latin typeface="Times New Roman" pitchFamily="18" charset="0"/>
            </a:endParaRPr>
          </a:p>
          <a:p>
            <a:pPr algn="ctr">
              <a:buFontTx/>
              <a:buNone/>
            </a:pPr>
            <a:endParaRPr lang="en-US" sz="4800" b="1" i="1" dirty="0">
              <a:solidFill>
                <a:srgbClr val="CCCC00"/>
              </a:solidFill>
              <a:latin typeface="Times New Roman" pitchFamily="18" charset="0"/>
            </a:endParaRPr>
          </a:p>
          <a:p>
            <a:pPr algn="ctr">
              <a:buFontTx/>
              <a:buNone/>
            </a:pPr>
            <a:endParaRPr lang="en-US" sz="4800" b="1" i="1" dirty="0" smtClean="0">
              <a:solidFill>
                <a:srgbClr val="CCCC00"/>
              </a:solidFill>
              <a:latin typeface="Times New Roman" pitchFamily="18" charset="0"/>
            </a:endParaRPr>
          </a:p>
          <a:p>
            <a:pPr algn="ctr">
              <a:buFontTx/>
              <a:buNone/>
            </a:pPr>
            <a:r>
              <a:rPr lang="en-US" sz="4800" b="1" i="1" dirty="0" smtClean="0">
                <a:solidFill>
                  <a:srgbClr val="CCCC00"/>
                </a:solidFill>
                <a:latin typeface="Times New Roman" pitchFamily="18" charset="0"/>
              </a:rPr>
              <a:t>Now</a:t>
            </a:r>
            <a:r>
              <a:rPr lang="en-US" sz="4800" b="1" i="1" dirty="0">
                <a:solidFill>
                  <a:srgbClr val="CCCC00"/>
                </a:solidFill>
                <a:latin typeface="Times New Roman" pitchFamily="18" charset="0"/>
              </a:rPr>
              <a:t>, two of the biggest holes...</a:t>
            </a:r>
            <a:r>
              <a:rPr lang="en-US" dirty="0"/>
              <a:t> </a:t>
            </a:r>
          </a:p>
        </p:txBody>
      </p:sp>
    </p:spTree>
  </p:cSld>
  <p:clrMapOvr>
    <a:masterClrMapping/>
  </p:clrMapOv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000099"/>
        </a:solidFill>
        <a:effectLst/>
      </p:bgPr>
    </p:bg>
    <p:spTree>
      <p:nvGrpSpPr>
        <p:cNvPr id="1" name=""/>
        <p:cNvGrpSpPr/>
        <p:nvPr/>
      </p:nvGrpSpPr>
      <p:grpSpPr>
        <a:xfrm>
          <a:off x="0" y="0"/>
          <a:ext cx="0" cy="0"/>
          <a:chOff x="0" y="0"/>
          <a:chExt cx="0" cy="0"/>
        </a:xfrm>
      </p:grpSpPr>
      <p:pic>
        <p:nvPicPr>
          <p:cNvPr id="33796" name="Picture 4" descr="image019"/>
          <p:cNvPicPr>
            <a:picLocks noChangeAspect="1" noChangeArrowheads="1"/>
          </p:cNvPicPr>
          <p:nvPr/>
        </p:nvPicPr>
        <p:blipFill>
          <a:blip r:embed="rId3"/>
          <a:srcRect/>
          <a:stretch>
            <a:fillRect/>
          </a:stretch>
        </p:blipFill>
        <p:spPr bwMode="auto">
          <a:xfrm>
            <a:off x="0" y="609600"/>
            <a:ext cx="4795838" cy="5562600"/>
          </a:xfrm>
          <a:prstGeom prst="rect">
            <a:avLst/>
          </a:prstGeom>
          <a:noFill/>
        </p:spPr>
      </p:pic>
      <p:pic>
        <p:nvPicPr>
          <p:cNvPr id="33797" name="Picture 5" descr="image020"/>
          <p:cNvPicPr>
            <a:picLocks noChangeAspect="1" noChangeArrowheads="1"/>
          </p:cNvPicPr>
          <p:nvPr/>
        </p:nvPicPr>
        <p:blipFill>
          <a:blip r:embed="rId4"/>
          <a:srcRect/>
          <a:stretch>
            <a:fillRect/>
          </a:stretch>
        </p:blipFill>
        <p:spPr bwMode="auto">
          <a:xfrm>
            <a:off x="4800600" y="609600"/>
            <a:ext cx="4343400" cy="5562600"/>
          </a:xfrm>
          <a:prstGeom prst="rect">
            <a:avLst/>
          </a:prstGeom>
          <a:noFill/>
        </p:spPr>
      </p:pic>
    </p:spTree>
  </p:cSld>
  <p:clrMapOvr>
    <a:masterClrMapping/>
  </p:clrMapOvr>
  <p:transition>
    <p:sndAc>
      <p:stSnd>
        <p:snd r:embed="rId2" name="applause.wav" builtIn="1"/>
      </p:stSnd>
    </p:sndAc>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000099"/>
        </a:solidFill>
        <a:effectLst/>
      </p:bgPr>
    </p:bg>
    <p:spTree>
      <p:nvGrpSpPr>
        <p:cNvPr id="1" name=""/>
        <p:cNvGrpSpPr/>
        <p:nvPr/>
      </p:nvGrpSpPr>
      <p:grpSpPr>
        <a:xfrm>
          <a:off x="0" y="0"/>
          <a:ext cx="0" cy="0"/>
          <a:chOff x="0" y="0"/>
          <a:chExt cx="0" cy="0"/>
        </a:xfrm>
      </p:grpSpPr>
      <p:sp>
        <p:nvSpPr>
          <p:cNvPr id="34819" name="Rectangle 3"/>
          <p:cNvSpPr>
            <a:spLocks noGrp="1" noChangeArrowheads="1"/>
          </p:cNvSpPr>
          <p:nvPr>
            <p:ph type="body" idx="1"/>
          </p:nvPr>
        </p:nvSpPr>
        <p:spPr>
          <a:xfrm>
            <a:off x="-152400" y="0"/>
            <a:ext cx="9144000" cy="6858000"/>
          </a:xfrm>
        </p:spPr>
        <p:txBody>
          <a:bodyPr/>
          <a:lstStyle/>
          <a:p>
            <a:pPr>
              <a:buFontTx/>
              <a:buNone/>
            </a:pPr>
            <a:endParaRPr lang="en-US" sz="4000" dirty="0">
              <a:latin typeface="Times New Roman" pitchFamily="18" charset="0"/>
            </a:endParaRPr>
          </a:p>
          <a:p>
            <a:pPr>
              <a:buFontTx/>
              <a:buNone/>
            </a:pPr>
            <a:endParaRPr lang="en-US" sz="4000" dirty="0">
              <a:latin typeface="Times New Roman" pitchFamily="18" charset="0"/>
            </a:endParaRPr>
          </a:p>
          <a:p>
            <a:pPr>
              <a:buFontTx/>
              <a:buNone/>
            </a:pPr>
            <a:r>
              <a:rPr lang="en-US" sz="4000" b="1" i="1" dirty="0">
                <a:solidFill>
                  <a:srgbClr val="CCCC00"/>
                </a:solidFill>
                <a:latin typeface="Times New Roman" pitchFamily="18" charset="0"/>
              </a:rPr>
              <a:t>  </a:t>
            </a:r>
            <a:r>
              <a:rPr lang="en-US" sz="4000" b="1" i="1" dirty="0" smtClean="0">
                <a:solidFill>
                  <a:srgbClr val="CCCC00"/>
                </a:solidFill>
                <a:latin typeface="Times New Roman" pitchFamily="18" charset="0"/>
              </a:rPr>
              <a:t>   THESE </a:t>
            </a:r>
            <a:r>
              <a:rPr lang="en-US" sz="4000" b="1" i="1" dirty="0">
                <a:solidFill>
                  <a:srgbClr val="CCCC00"/>
                </a:solidFill>
                <a:latin typeface="Times New Roman" pitchFamily="18" charset="0"/>
              </a:rPr>
              <a:t>ARE CALLED ASS-HOLES.  </a:t>
            </a:r>
          </a:p>
          <a:p>
            <a:pPr algn="ctr">
              <a:buFontTx/>
              <a:buNone/>
            </a:pPr>
            <a:endParaRPr lang="en-US" sz="4000" b="1" i="1" dirty="0">
              <a:solidFill>
                <a:srgbClr val="CCCC00"/>
              </a:solidFill>
              <a:latin typeface="Times New Roman" pitchFamily="18" charset="0"/>
            </a:endParaRPr>
          </a:p>
          <a:p>
            <a:pPr algn="ctr">
              <a:buFontTx/>
              <a:buNone/>
            </a:pPr>
            <a:r>
              <a:rPr lang="en-US" sz="4000" b="1" i="1" dirty="0">
                <a:solidFill>
                  <a:srgbClr val="CCCC00"/>
                </a:solidFill>
                <a:latin typeface="Times New Roman" pitchFamily="18" charset="0"/>
              </a:rPr>
              <a:t>  They are both capable of soaking up more of your tax dollars than any of the previous holes.</a:t>
            </a:r>
            <a:br>
              <a:rPr lang="en-US" sz="4000" b="1" i="1" dirty="0">
                <a:solidFill>
                  <a:srgbClr val="CCCC00"/>
                </a:solidFill>
                <a:latin typeface="Times New Roman" pitchFamily="18" charset="0"/>
              </a:rPr>
            </a:br>
            <a:endParaRPr lang="en-US" sz="4000" b="1" i="1" dirty="0">
              <a:solidFill>
                <a:srgbClr val="CCCC00"/>
              </a:solidFill>
              <a:latin typeface="Times New Roman" pitchFamily="18" charset="0"/>
            </a:endParaRPr>
          </a:p>
        </p:txBody>
      </p:sp>
    </p:spTree>
  </p:cSld>
  <p:clrMapOvr>
    <a:masterClrMapping/>
  </p:clrMapOvr>
  <p:transition>
    <p:sndAc>
      <p:stSnd>
        <p:snd r:embed="rId2" name="Lachend poppetje.wav"/>
      </p:stSnd>
    </p:sndAc>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000099"/>
        </a:solidFill>
        <a:effectLst/>
      </p:bgPr>
    </p:bg>
    <p:spTree>
      <p:nvGrpSpPr>
        <p:cNvPr id="1" name=""/>
        <p:cNvGrpSpPr/>
        <p:nvPr/>
      </p:nvGrpSpPr>
      <p:grpSpPr>
        <a:xfrm>
          <a:off x="0" y="0"/>
          <a:ext cx="0" cy="0"/>
          <a:chOff x="0" y="0"/>
          <a:chExt cx="0" cy="0"/>
        </a:xfrm>
      </p:grpSpPr>
      <p:pic>
        <p:nvPicPr>
          <p:cNvPr id="4" name="Picture 3" descr="The End (animated).gif"/>
          <p:cNvPicPr>
            <a:picLocks noChangeAspect="1"/>
          </p:cNvPicPr>
          <p:nvPr/>
        </p:nvPicPr>
        <p:blipFill>
          <a:blip r:embed="rId3"/>
          <a:stretch>
            <a:fillRect/>
          </a:stretch>
        </p:blipFill>
        <p:spPr>
          <a:xfrm>
            <a:off x="4038600" y="2743200"/>
            <a:ext cx="1057275" cy="1379054"/>
          </a:xfrm>
          <a:prstGeom prst="rect">
            <a:avLst/>
          </a:prstGeom>
        </p:spPr>
      </p:pic>
    </p:spTree>
  </p:cSld>
  <p:clrMapOvr>
    <a:masterClrMapping/>
  </p:clrMapOvr>
  <p:transition>
    <p:sndAc>
      <p:stSnd>
        <p:snd r:embed="rId2" name="laser.wav" builtIn="1"/>
      </p:stSnd>
    </p:sndAc>
  </p:transition>
  <p:timing>
    <p:tnLst>
      <p:par>
        <p:cTn id="1" dur="indefinite" restart="never" nodeType="tmRoot"/>
      </p:par>
    </p:tnLst>
  </p:timing>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91</TotalTime>
  <Words>132</Words>
  <Application>Microsoft Office PowerPoint</Application>
  <PresentationFormat>On-screen Show (4:3)</PresentationFormat>
  <Paragraphs>52</Paragraphs>
  <Slides>33</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33</vt:i4>
      </vt:variant>
    </vt:vector>
  </HeadingPairs>
  <TitlesOfParts>
    <vt:vector size="36" baseType="lpstr">
      <vt:lpstr>Arial</vt:lpstr>
      <vt:lpstr>Times New Roman</vt:lpstr>
      <vt:lpstr>Default Design</vt:lpstr>
      <vt:lpstr>Slide 1</vt:lpstr>
      <vt:lpstr>      Kimberley Big Hole – South Africa  Apparently the largest ever hand-dug excavation in the world, this 1097 meter deep mine yielded over 3 tons of diamonds before being closed in 1914.  The amount of earth removed by workers is estimated to total 22.5 million tons. </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lpstr>Slide 33</vt:lpstr>
    </vt:vector>
  </TitlesOfParts>
  <Company>BMAR &amp; Associates</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Kimberley Big Hole – South Africa  Apparently the largest ever hand-dug excavation in the world, this 1097 meter deep mine yielded over 3 tons of diamonds before being closed in 1914.   The amount of earth removed by workers is estimated to total 22.5 million tons.</dc:title>
  <dc:creator>JLewis</dc:creator>
  <cp:lastModifiedBy>Bob Deveen</cp:lastModifiedBy>
  <cp:revision>5</cp:revision>
  <dcterms:created xsi:type="dcterms:W3CDTF">2008-03-13T17:54:22Z</dcterms:created>
  <dcterms:modified xsi:type="dcterms:W3CDTF">2008-04-06T14:02:07Z</dcterms:modified>
</cp:coreProperties>
</file>